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1" r:id="rId11"/>
    <p:sldId id="302" r:id="rId12"/>
    <p:sldId id="303" r:id="rId13"/>
    <p:sldId id="260" r:id="rId14"/>
    <p:sldId id="259" r:id="rId15"/>
    <p:sldId id="257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58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80E2-EF58-470C-8BCA-BE6BFFBB4B2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EC15-E888-40C4-A25E-E01100EB213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628" y="-139123"/>
            <a:ext cx="6189867" cy="3779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7130" y="1474201"/>
            <a:ext cx="7315199" cy="4302668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30218" y="6209731"/>
            <a:ext cx="5349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0070C0"/>
                </a:solidFill>
                <a:ea typeface="Playfair Display"/>
                <a:cs typeface="Playfair Display"/>
                <a:sym typeface="Playfair Display"/>
              </a:rPr>
              <a:t>Автор: Колышкина Елена Владимировна</a:t>
            </a:r>
          </a:p>
          <a:p>
            <a:pPr lvl="0" algn="ctr"/>
            <a:r>
              <a:rPr lang="ru-RU" sz="1400" b="1" dirty="0">
                <a:solidFill>
                  <a:srgbClr val="0070C0"/>
                </a:solidFill>
                <a:ea typeface="Playfair Display"/>
                <a:cs typeface="Playfair Display"/>
                <a:sym typeface="Playfair Display"/>
              </a:rPr>
              <a:t>учитель географии высшей категории, г. Новосибирск, 2024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633" y="2109404"/>
            <a:ext cx="1670585" cy="16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9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80E2-EF58-470C-8BCA-BE6BFFBB4B2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EC15-E888-40C4-A25E-E01100EB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0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80E2-EF58-470C-8BCA-BE6BFFBB4B2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EC15-E888-40C4-A25E-E01100EB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1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Административная карта РФ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28" y="107452"/>
            <a:ext cx="12005287" cy="672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80E2-EF58-470C-8BCA-BE6BFFBB4B2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EC15-E888-40C4-A25E-E01100EB21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80E2-EF58-470C-8BCA-BE6BFFBB4B2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EC15-E888-40C4-A25E-E01100EB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0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80E2-EF58-470C-8BCA-BE6BFFBB4B2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EC15-E888-40C4-A25E-E01100EB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80E2-EF58-470C-8BCA-BE6BFFBB4B2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EC15-E888-40C4-A25E-E01100EB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80E2-EF58-470C-8BCA-BE6BFFBB4B2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EC15-E888-40C4-A25E-E01100EB213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58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80E2-EF58-470C-8BCA-BE6BFFBB4B2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EC15-E888-40C4-A25E-E01100EB213E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8" descr="Магнит в форме якоря «Крым. Ласточкино гнездо» - Фото 1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" b="100000" l="0" r="100000">
                        <a14:backgroundMark x1="50714" y1="8000" x2="53143" y2="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31" y="2452915"/>
            <a:ext cx="4020456" cy="402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2" descr="Крымский мост: новогоднее поздравление - YouTube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3886" y="-133575"/>
            <a:ext cx="3755555" cy="2112500"/>
          </a:xfrm>
          <a:prstGeom prst="rect">
            <a:avLst/>
          </a:prstGeom>
          <a:noFill/>
          <a:effectLst>
            <a:softEdge rad="571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0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80E2-EF58-470C-8BCA-BE6BFFBB4B2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EC15-E888-40C4-A25E-E01100EB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80E2-EF58-470C-8BCA-BE6BFFBB4B2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8EC15-E888-40C4-A25E-E01100EB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44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C80E2-EF58-470C-8BCA-BE6BFFBB4B2B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8EC15-E888-40C4-A25E-E01100EB21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12.xml"/><Relationship Id="rId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madte.st/O8lvNb3O" TargetMode="External"/><Relationship Id="rId13" Type="http://schemas.openxmlformats.org/officeDocument/2006/relationships/hyperlink" Target="https://of-crimea.ru/dostoprimechatelnosti/pamyatniki/xersones-tavricheskij.html" TargetMode="External"/><Relationship Id="rId18" Type="http://schemas.openxmlformats.org/officeDocument/2006/relationships/hyperlink" Target="https://po-krymu.ru/dostoprimechatelnosti-kerchi-chto-posmotret.html" TargetMode="External"/><Relationship Id="rId3" Type="http://schemas.openxmlformats.org/officeDocument/2006/relationships/hyperlink" Target="https://www.youtube.com/watch?app=desktop&amp;v=u73LMjYvMhM" TargetMode="External"/><Relationship Id="rId21" Type="http://schemas.openxmlformats.org/officeDocument/2006/relationships/hyperlink" Target="https://travelcrimea.com/kultura/20100301/18588.html" TargetMode="External"/><Relationship Id="rId7" Type="http://schemas.openxmlformats.org/officeDocument/2006/relationships/hyperlink" Target="https://gdk.seversk.ru/archives/15155" TargetMode="External"/><Relationship Id="rId12" Type="http://schemas.openxmlformats.org/officeDocument/2006/relationships/hyperlink" Target="http://crimea-media.ru/Base/Map/MapCrimea8B.jpg" TargetMode="External"/><Relationship Id="rId17" Type="http://schemas.openxmlformats.org/officeDocument/2006/relationships/hyperlink" Target="https://www.sharada.ru/pdf-maps/maps/rossija-i-regiony/administrativnaja-karta-rf" TargetMode="External"/><Relationship Id="rId2" Type="http://schemas.openxmlformats.org/officeDocument/2006/relationships/hyperlink" Target="https://www.sima-land.ru/2187923/magnit-v-forme-yakorya-krym-lastochkino-gnezdo/" TargetMode="External"/><Relationship Id="rId16" Type="http://schemas.openxmlformats.org/officeDocument/2006/relationships/hyperlink" Target="https://www.hse.ru/news/expertise/454912096.html" TargetMode="External"/><Relationship Id="rId20" Type="http://schemas.openxmlformats.org/officeDocument/2006/relationships/hyperlink" Target="https://ria.ru/20210807/krym-174453128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forms/d/e/1FAIpQLSeQvfmPqHWBSpym00IAsZKieSkrHzITByZZWGk734gkY6hgrQ/viewscore?viewscore=AE0zAgAmlGDxPANuX-3i0pX9M2ED0zJmH54jSx9ulkc9Qc6VRIROHkRux7xgk_ozE37ouYI" TargetMode="External"/><Relationship Id="rId11" Type="http://schemas.openxmlformats.org/officeDocument/2006/relationships/hyperlink" Target="https://catherineasquithgallery.com/sinie-fony/7055-belo-sine-krasnyj-fon-175-foto.html" TargetMode="External"/><Relationship Id="rId5" Type="http://schemas.openxmlformats.org/officeDocument/2006/relationships/hyperlink" Target="https://sovmuseum.com/news/onlajn_viktorina_znaesh_li_ty_krym/2022-03-14-2185" TargetMode="External"/><Relationship Id="rId15" Type="http://schemas.openxmlformats.org/officeDocument/2006/relationships/hyperlink" Target="https://travel.yandex.ru/journal/yalta/" TargetMode="External"/><Relationship Id="rId23" Type="http://schemas.openxmlformats.org/officeDocument/2006/relationships/hyperlink" Target="https://tripplanet.ru/dostoprimechatelnosti-alushty/" TargetMode="External"/><Relationship Id="rId10" Type="http://schemas.openxmlformats.org/officeDocument/2006/relationships/hyperlink" Target="http://pomc58.ru/kryim-nash.html" TargetMode="External"/><Relationship Id="rId19" Type="http://schemas.openxmlformats.org/officeDocument/2006/relationships/hyperlink" Target="https://azovsky.ru/uploads/images/articles/dolina-privideniy-krym-2-n.jpg" TargetMode="External"/><Relationship Id="rId4" Type="http://schemas.openxmlformats.org/officeDocument/2006/relationships/hyperlink" Target="https://kupidonia.ru/viktoriny-result/test-dlja-znatokov-geografii-istorii-i-iskusstva-znaesh-li-ty-krym-for-zen" TargetMode="External"/><Relationship Id="rId9" Type="http://schemas.openxmlformats.org/officeDocument/2006/relationships/hyperlink" Target="https://catherineasquithgallery.com/krasnye-fony/4777-krasno-sinij-abstraktnyj-fon-190-foto.html" TargetMode="External"/><Relationship Id="rId14" Type="http://schemas.openxmlformats.org/officeDocument/2006/relationships/hyperlink" Target="https://www.pnp.ru/economics/s-chem-i-kak-sevastopol-otmetit-den-rozhdeniya.html" TargetMode="External"/><Relationship Id="rId22" Type="http://schemas.openxmlformats.org/officeDocument/2006/relationships/hyperlink" Target="https://razgovor-cdn.edsoo.ru/media/file/crimea-89-scrip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_fANxt1O5a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0488" y="3265792"/>
            <a:ext cx="10049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Неповторимый Крым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3767" y="30232"/>
            <a:ext cx="7542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9050"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Виртуальное путешествие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DF7D97-F923-41C0-B302-EDA227621A6E}"/>
              </a:ext>
            </a:extLst>
          </p:cNvPr>
          <p:cNvSpPr/>
          <p:nvPr/>
        </p:nvSpPr>
        <p:spPr>
          <a:xfrm>
            <a:off x="3548543" y="6006517"/>
            <a:ext cx="4991450" cy="661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433" y="191068"/>
            <a:ext cx="8543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Алупка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46209" y="2564451"/>
            <a:ext cx="568353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333333"/>
                </a:solidFill>
              </a:rPr>
              <a:t>На фотографии показан Воронцовский дворец. Расположенное у подножия горы Ай-Петри здание было возведено в 1848 году как летняя резиденция графа Михаила Воронцова. Он был генерал-губернатором Новороссийского края.</a:t>
            </a:r>
          </a:p>
        </p:txBody>
      </p:sp>
      <p:sp>
        <p:nvSpPr>
          <p:cNvPr id="7" name="Шеврон 6">
            <a:hlinkClick r:id="rId2" action="ppaction://hlinksldjump"/>
          </p:cNvPr>
          <p:cNvSpPr/>
          <p:nvPr/>
        </p:nvSpPr>
        <p:spPr>
          <a:xfrm rot="10800000"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992" y="2228329"/>
            <a:ext cx="5463389" cy="3926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zovsky.ru/uploads/images/articles/dolina-privideniy-krym-2-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54" y="2310216"/>
            <a:ext cx="5558328" cy="3708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433" y="191068"/>
            <a:ext cx="8543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Алушта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46209" y="2579389"/>
            <a:ext cx="56835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333333"/>
                </a:solidFill>
              </a:rPr>
              <a:t>На фотографии запечатлена Долина Приведений – это скопление скал (более 100) причудливой формы высотой до 20 метров. Из-за выветривания, солнца, осадков, землетрясений каменные изваяния напоминают фигуры людей, животных, предметы. </a:t>
            </a:r>
          </a:p>
        </p:txBody>
      </p:sp>
      <p:sp>
        <p:nvSpPr>
          <p:cNvPr id="7" name="Шеврон 6">
            <a:hlinkClick r:id="rId3" action="ppaction://hlinksldjump"/>
          </p:cNvPr>
          <p:cNvSpPr/>
          <p:nvPr/>
        </p:nvSpPr>
        <p:spPr>
          <a:xfrm rot="10800000"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27 лучших достопримечательностей Алушты - описание и фото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266303">
            <a:off x="470112" y="714622"/>
            <a:ext cx="2468907" cy="1783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3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433" y="191068"/>
            <a:ext cx="8543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Бахчисарай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10233" y="2797753"/>
            <a:ext cx="538176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333333"/>
                </a:solidFill>
              </a:rPr>
              <a:t>На фотографии показан Ханский дворец - единственный в мире образец крымско-татарской дворцовой архитектуры был возведен в XVI веке в Бахчисарае, который с 1532 по 1783 год был столицей Крымского ханства. </a:t>
            </a:r>
          </a:p>
        </p:txBody>
      </p:sp>
      <p:sp>
        <p:nvSpPr>
          <p:cNvPr id="7" name="Шеврон 6">
            <a:hlinkClick r:id="rId2" action="ppaction://hlinksldjump"/>
          </p:cNvPr>
          <p:cNvSpPr/>
          <p:nvPr/>
        </p:nvSpPr>
        <p:spPr>
          <a:xfrm rot="10800000"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Бахчисарайский дворе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542" y="2434796"/>
            <a:ext cx="6320328" cy="3511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2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Ров 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Что в переводе с крымско-татарского означает слово «Крым»? 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Жемчужина 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Крепость </a:t>
            </a:r>
          </a:p>
        </p:txBody>
      </p:sp>
    </p:spTree>
    <p:extLst>
      <p:ext uri="{BB962C8B-B14F-4D97-AF65-F5344CB8AC3E}">
        <p14:creationId xmlns:p14="http://schemas.microsoft.com/office/powerpoint/2010/main" val="33612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Таврида 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107372" y="4817658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Таврия 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Как назывался Крымский полуостров до присоединения к России в 1783 году?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Скифия </a:t>
            </a:r>
          </a:p>
        </p:txBody>
      </p:sp>
    </p:spTree>
    <p:extLst>
      <p:ext uri="{BB962C8B-B14F-4D97-AF65-F5344CB8AC3E}">
        <p14:creationId xmlns:p14="http://schemas.microsoft.com/office/powerpoint/2010/main" val="13566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Когда наша страна отмечает День воссоединения Крыма с Россией?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25 февраля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4660710" y="3398292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18 марта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11 апреля</a:t>
            </a:r>
          </a:p>
        </p:txBody>
      </p:sp>
    </p:spTree>
    <p:extLst>
      <p:ext uri="{BB962C8B-B14F-4D97-AF65-F5344CB8AC3E}">
        <p14:creationId xmlns:p14="http://schemas.microsoft.com/office/powerpoint/2010/main" val="3368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Грифон 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Какое мифическое животное изображено </a:t>
            </a:r>
          </a:p>
          <a:p>
            <a:pPr algn="ctr"/>
            <a:r>
              <a:rPr lang="ru-RU" sz="3000" b="1" dirty="0">
                <a:solidFill>
                  <a:srgbClr val="0070C0"/>
                </a:solidFill>
              </a:rPr>
              <a:t>на гербе Крыма?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Кентавр 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Саламандра </a:t>
            </a:r>
          </a:p>
        </p:txBody>
      </p:sp>
    </p:spTree>
    <p:extLst>
      <p:ext uri="{BB962C8B-B14F-4D97-AF65-F5344CB8AC3E}">
        <p14:creationId xmlns:p14="http://schemas.microsoft.com/office/powerpoint/2010/main" val="12282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Александр </a:t>
            </a:r>
            <a:r>
              <a:rPr lang="en-US" sz="2800" b="1" dirty="0">
                <a:solidFill>
                  <a:schemeClr val="accent1"/>
                </a:solidFill>
              </a:rPr>
              <a:t>I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107372" y="4817658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Екатерина </a:t>
            </a:r>
            <a:r>
              <a:rPr lang="en-US" sz="2800" b="1" dirty="0">
                <a:solidFill>
                  <a:schemeClr val="accent1"/>
                </a:solidFill>
              </a:rPr>
              <a:t>II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При каком правителе Крым вошёл в состав России?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Петр </a:t>
            </a:r>
            <a:r>
              <a:rPr lang="en-US" sz="2800" b="1" dirty="0">
                <a:solidFill>
                  <a:schemeClr val="accent1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1696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Киевский князь Владимир принял христианство из рук Византийской церкви в крымском городе Херсонес.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На месте какого современного города находился Херсонес?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Керчь 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4660710" y="3398292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Севастополь 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Феодосия </a:t>
            </a:r>
          </a:p>
        </p:txBody>
      </p:sp>
    </p:spTree>
    <p:extLst>
      <p:ext uri="{BB962C8B-B14F-4D97-AF65-F5344CB8AC3E}">
        <p14:creationId xmlns:p14="http://schemas.microsoft.com/office/powerpoint/2010/main" val="38854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Какой город является столицей Республики Крым?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Ялта 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4660710" y="3398292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Симферополь 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Севастополь </a:t>
            </a:r>
          </a:p>
        </p:txBody>
      </p:sp>
    </p:spTree>
    <p:extLst>
      <p:ext uri="{BB962C8B-B14F-4D97-AF65-F5344CB8AC3E}">
        <p14:creationId xmlns:p14="http://schemas.microsoft.com/office/powerpoint/2010/main" val="340414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2829" y="0"/>
            <a:ext cx="11955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Географическое положение Крыма</a:t>
            </a:r>
          </a:p>
        </p:txBody>
      </p:sp>
      <p:sp>
        <p:nvSpPr>
          <p:cNvPr id="7" name="Овал 6"/>
          <p:cNvSpPr/>
          <p:nvPr/>
        </p:nvSpPr>
        <p:spPr>
          <a:xfrm>
            <a:off x="122829" y="3316406"/>
            <a:ext cx="696037" cy="60050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4842" y="5622878"/>
            <a:ext cx="928048" cy="4230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КРЫМ</a:t>
            </a:r>
          </a:p>
        </p:txBody>
      </p:sp>
      <p:sp>
        <p:nvSpPr>
          <p:cNvPr id="11" name="Шеврон 10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Судакская 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107372" y="4817658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Севастопольская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Какая бухта является самой большой в Крыму?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Евпаторийская 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Роман-Кош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Какая гора является наивысшей точкой Крыма?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Ангара-Бурун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Кемаль-Эгерек</a:t>
            </a:r>
          </a:p>
        </p:txBody>
      </p:sp>
    </p:spTree>
    <p:extLst>
      <p:ext uri="{BB962C8B-B14F-4D97-AF65-F5344CB8AC3E}">
        <p14:creationId xmlns:p14="http://schemas.microsoft.com/office/powerpoint/2010/main" val="377508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Керчь и Севастополь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Какие крымские города носят звание </a:t>
            </a:r>
          </a:p>
          <a:p>
            <a:pPr algn="ctr"/>
            <a:r>
              <a:rPr lang="ru-RU" sz="3000" b="1" dirty="0">
                <a:solidFill>
                  <a:srgbClr val="0070C0"/>
                </a:solidFill>
              </a:rPr>
              <a:t>«Город-герой»?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Керчь и Симферополь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Керчь и Феодосия</a:t>
            </a:r>
          </a:p>
        </p:txBody>
      </p:sp>
    </p:spTree>
    <p:extLst>
      <p:ext uri="{BB962C8B-B14F-4D97-AF65-F5344CB8AC3E}">
        <p14:creationId xmlns:p14="http://schemas.microsoft.com/office/powerpoint/2010/main" val="25159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Воронцовский дворец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107372" y="4817658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Ласточкино гнездо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Какой памятник архитектуры и истории расположен на отвесной 40-метровой скале</a:t>
            </a:r>
          </a:p>
          <a:p>
            <a:pPr algn="ctr"/>
            <a:r>
              <a:rPr lang="ru-RU" sz="3000" b="1" dirty="0">
                <a:solidFill>
                  <a:srgbClr val="0070C0"/>
                </a:solidFill>
              </a:rPr>
              <a:t> мыса Ай-</a:t>
            </a:r>
            <a:r>
              <a:rPr lang="ru-RU" sz="3000" b="1" dirty="0" err="1">
                <a:solidFill>
                  <a:srgbClr val="0070C0"/>
                </a:solidFill>
              </a:rPr>
              <a:t>Тодор</a:t>
            </a:r>
            <a:r>
              <a:rPr lang="ru-RU" sz="3000" b="1" dirty="0">
                <a:solidFill>
                  <a:srgbClr val="0070C0"/>
                </a:solidFill>
              </a:rPr>
              <a:t> на южном берегу Крыма?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Генуэзская крепость</a:t>
            </a:r>
          </a:p>
        </p:txBody>
      </p:sp>
    </p:spTree>
    <p:extLst>
      <p:ext uri="{BB962C8B-B14F-4D97-AF65-F5344CB8AC3E}">
        <p14:creationId xmlns:p14="http://schemas.microsoft.com/office/powerpoint/2010/main" val="153901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solidFill>
                  <a:srgbClr val="0070C0"/>
                </a:solidFill>
              </a:rPr>
              <a:t>Этот монумент находится в Севастопольской бухте. Он был к 50-летию Первой обороны Севастополя во время Крымской войны, во время которой были затоплены русские парусные корабли. Как он называется?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Памятник покорителям морей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4660710" y="3398292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Памятник затопленным кораблям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Мемориал «Штык и парус»</a:t>
            </a:r>
          </a:p>
        </p:txBody>
      </p:sp>
    </p:spTree>
    <p:extLst>
      <p:ext uri="{BB962C8B-B14F-4D97-AF65-F5344CB8AC3E}">
        <p14:creationId xmlns:p14="http://schemas.microsoft.com/office/powerpoint/2010/main" val="373647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«Жемчужина России» 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107372" y="4817658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«Артек»  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Как называется знаменитый международный детский центр, который в советское время был самым известным пионерским лагерем СССР?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«Орлёнок» </a:t>
            </a:r>
          </a:p>
        </p:txBody>
      </p:sp>
    </p:spTree>
    <p:extLst>
      <p:ext uri="{BB962C8B-B14F-4D97-AF65-F5344CB8AC3E}">
        <p14:creationId xmlns:p14="http://schemas.microsoft.com/office/powerpoint/2010/main" val="5419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Субтропики, горы, степи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В Крыму присутствуют 3 природно-климатические зоны. Это — ...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Широколиственные леса, тайга, горы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Пустыня, степи, горы</a:t>
            </a:r>
          </a:p>
        </p:txBody>
      </p:sp>
    </p:spTree>
    <p:extLst>
      <p:ext uri="{BB962C8B-B14F-4D97-AF65-F5344CB8AC3E}">
        <p14:creationId xmlns:p14="http://schemas.microsoft.com/office/powerpoint/2010/main" val="40572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Чатырлык — 106 км. 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107372" y="4817658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Салгир —  215 км. 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В Крыму течет 257 рек, самая длинная из </a:t>
            </a:r>
          </a:p>
          <a:p>
            <a:pPr algn="ctr"/>
            <a:r>
              <a:rPr lang="ru-RU" sz="3000" b="1" dirty="0">
                <a:solidFill>
                  <a:srgbClr val="0070C0"/>
                </a:solidFill>
              </a:rPr>
              <a:t>них — это ...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Альма — 87 км.</a:t>
            </a:r>
          </a:p>
        </p:txBody>
      </p:sp>
    </p:spTree>
    <p:extLst>
      <p:ext uri="{BB962C8B-B14F-4D97-AF65-F5344CB8AC3E}">
        <p14:creationId xmlns:p14="http://schemas.microsoft.com/office/powerpoint/2010/main" val="326042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Самый протяженный в мире троллейбусный маршрут составляет 86 километров. Это маршрут Симферополь — ...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Алупка 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4660710" y="3398292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Ялта 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Евпатория</a:t>
            </a:r>
          </a:p>
        </p:txBody>
      </p:sp>
    </p:spTree>
    <p:extLst>
      <p:ext uri="{BB962C8B-B14F-4D97-AF65-F5344CB8AC3E}">
        <p14:creationId xmlns:p14="http://schemas.microsoft.com/office/powerpoint/2010/main" val="31463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Крым — не самый спокойный в плане сейсмоактивности регион. Здесь в 20 веке было зафиксировано несколько ...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Извержений вулканов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4660710" y="3398292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Землетрясений  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Цунами </a:t>
            </a:r>
          </a:p>
        </p:txBody>
      </p:sp>
    </p:spTree>
    <p:extLst>
      <p:ext uri="{BB962C8B-B14F-4D97-AF65-F5344CB8AC3E}">
        <p14:creationId xmlns:p14="http://schemas.microsoft.com/office/powerpoint/2010/main" val="275624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hlinkClick r:id="rId2" action="ppaction://hlinksldjump"/>
          </p:cNvPr>
          <p:cNvSpPr/>
          <p:nvPr/>
        </p:nvSpPr>
        <p:spPr>
          <a:xfrm>
            <a:off x="450376" y="4135269"/>
            <a:ext cx="218364" cy="21836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780197" y="4026088"/>
            <a:ext cx="218364" cy="21836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11236656" y="548184"/>
            <a:ext cx="218364" cy="21836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6462214" y="5136107"/>
            <a:ext cx="218364" cy="21836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Овал 9">
            <a:hlinkClick r:id="rId6" action="ppaction://hlinksldjump"/>
          </p:cNvPr>
          <p:cNvSpPr/>
          <p:nvPr/>
        </p:nvSpPr>
        <p:spPr>
          <a:xfrm>
            <a:off x="4062482" y="2954740"/>
            <a:ext cx="218364" cy="21836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" name="Овал 10">
            <a:hlinkClick r:id="rId7" action="ppaction://hlinksldjump"/>
          </p:cNvPr>
          <p:cNvSpPr/>
          <p:nvPr/>
        </p:nvSpPr>
        <p:spPr>
          <a:xfrm>
            <a:off x="11775742" y="336643"/>
            <a:ext cx="218364" cy="21836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3" name="Шеврон 12">
            <a:hlinkClick r:id="rId8" action="ppaction://hlinksldjump"/>
          </p:cNvPr>
          <p:cNvSpPr/>
          <p:nvPr/>
        </p:nvSpPr>
        <p:spPr>
          <a:xfrm>
            <a:off x="10635175" y="6299200"/>
            <a:ext cx="1394569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2892"/>
            <a:ext cx="2265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</a:t>
            </a:r>
          </a:p>
        </p:txBody>
      </p:sp>
      <p:sp>
        <p:nvSpPr>
          <p:cNvPr id="12" name="Овал 11">
            <a:hlinkClick r:id="rId9" action="ppaction://hlinksldjump"/>
          </p:cNvPr>
          <p:cNvSpPr/>
          <p:nvPr/>
        </p:nvSpPr>
        <p:spPr>
          <a:xfrm>
            <a:off x="3844118" y="5889009"/>
            <a:ext cx="218364" cy="21836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5" name="Овал 14">
            <a:hlinkClick r:id="rId10" action="ppaction://hlinksldjump"/>
          </p:cNvPr>
          <p:cNvSpPr/>
          <p:nvPr/>
        </p:nvSpPr>
        <p:spPr>
          <a:xfrm>
            <a:off x="8268268" y="4005615"/>
            <a:ext cx="218364" cy="21836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6" name="Овал 15">
            <a:hlinkClick r:id="rId11" action="ppaction://hlinksldjump"/>
          </p:cNvPr>
          <p:cNvSpPr/>
          <p:nvPr/>
        </p:nvSpPr>
        <p:spPr>
          <a:xfrm>
            <a:off x="1941306" y="3448332"/>
            <a:ext cx="218364" cy="21836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6788" y="6095383"/>
            <a:ext cx="8993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9050">
                  <a:solidFill>
                    <a:schemeClr val="accent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Виртуальное путешествие</a:t>
            </a:r>
          </a:p>
        </p:txBody>
      </p:sp>
    </p:spTree>
    <p:extLst>
      <p:ext uri="{BB962C8B-B14F-4D97-AF65-F5344CB8AC3E}">
        <p14:creationId xmlns:p14="http://schemas.microsoft.com/office/powerpoint/2010/main" val="195949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40 процентов нефти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107372" y="4817658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40 процентов соли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100 лет назад в Крыму добывалось ...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40 процентов леса</a:t>
            </a:r>
          </a:p>
        </p:txBody>
      </p:sp>
    </p:spTree>
    <p:extLst>
      <p:ext uri="{BB962C8B-B14F-4D97-AF65-F5344CB8AC3E}">
        <p14:creationId xmlns:p14="http://schemas.microsoft.com/office/powerpoint/2010/main" val="32614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Феодосия 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Единственным городом Крыма, сохранившим название с античного времени, является…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Алушта 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Бахчисарай </a:t>
            </a:r>
          </a:p>
        </p:txBody>
      </p:sp>
    </p:spTree>
    <p:extLst>
      <p:ext uri="{BB962C8B-B14F-4D97-AF65-F5344CB8AC3E}">
        <p14:creationId xmlns:p14="http://schemas.microsoft.com/office/powerpoint/2010/main" val="368942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800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Сколько пещер насчитывается в Крыму?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400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39756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Два 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107372" y="4817658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Три 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 Сколько языков являются государственными </a:t>
            </a:r>
          </a:p>
          <a:p>
            <a:pPr algn="ctr"/>
            <a:r>
              <a:rPr lang="ru-RU" sz="3000" b="1" dirty="0">
                <a:solidFill>
                  <a:srgbClr val="0070C0"/>
                </a:solidFill>
              </a:rPr>
              <a:t>в Крыму?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Один </a:t>
            </a:r>
          </a:p>
        </p:txBody>
      </p:sp>
    </p:spTree>
    <p:extLst>
      <p:ext uri="{BB962C8B-B14F-4D97-AF65-F5344CB8AC3E}">
        <p14:creationId xmlns:p14="http://schemas.microsoft.com/office/powerpoint/2010/main" val="19770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Какая природная достопримечательность является одной из визитных карточек Крыма?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Кунгурская пещера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4660710" y="3398292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Скала «Золотые ворота»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Урочище «Чарские пески»</a:t>
            </a:r>
          </a:p>
        </p:txBody>
      </p:sp>
    </p:spTree>
    <p:extLst>
      <p:ext uri="{BB962C8B-B14F-4D97-AF65-F5344CB8AC3E}">
        <p14:creationId xmlns:p14="http://schemas.microsoft.com/office/powerpoint/2010/main" val="16758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Благородный олень 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Самый большой зверь Крыма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Лось 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Дикий кабан </a:t>
            </a:r>
          </a:p>
        </p:txBody>
      </p:sp>
    </p:spTree>
    <p:extLst>
      <p:ext uri="{BB962C8B-B14F-4D97-AF65-F5344CB8AC3E}">
        <p14:creationId xmlns:p14="http://schemas.microsoft.com/office/powerpoint/2010/main" val="416998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Могаби 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107372" y="4817658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Кара-Даг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Самый старый потухший вулкан на планете, находящийся в Республике Крым – это …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Пик Снежного Лотоса</a:t>
            </a:r>
          </a:p>
        </p:txBody>
      </p:sp>
    </p:spTree>
    <p:extLst>
      <p:ext uri="{BB962C8B-B14F-4D97-AF65-F5344CB8AC3E}">
        <p14:creationId xmlns:p14="http://schemas.microsoft.com/office/powerpoint/2010/main" val="11504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Название горы Аю-Даг означает в переводе…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Гора Кошка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4660710" y="3398292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Медведь-гора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Гора Кит</a:t>
            </a:r>
          </a:p>
        </p:txBody>
      </p:sp>
    </p:spTree>
    <p:extLst>
      <p:ext uri="{BB962C8B-B14F-4D97-AF65-F5344CB8AC3E}">
        <p14:creationId xmlns:p14="http://schemas.microsoft.com/office/powerpoint/2010/main" val="185656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Чёрное и Средиземное 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107372" y="4817658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Чёрное и Азовское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Какие моря омывают полуостров Крым?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Чёрное и Мраморное</a:t>
            </a:r>
          </a:p>
        </p:txBody>
      </p:sp>
    </p:spTree>
    <p:extLst>
      <p:ext uri="{BB962C8B-B14F-4D97-AF65-F5344CB8AC3E}">
        <p14:creationId xmlns:p14="http://schemas.microsoft.com/office/powerpoint/2010/main" val="14801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Долина Привидений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Название долины в Крыму, которая состоит из множества каменных скульптур, созданных природой. Фигуры обладают причудливыми формами, которые схожи с животными, птицами, людьми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Фантастическая Долина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Долина Природных скульптур</a:t>
            </a:r>
          </a:p>
        </p:txBody>
      </p:sp>
    </p:spTree>
    <p:extLst>
      <p:ext uri="{BB962C8B-B14F-4D97-AF65-F5344CB8AC3E}">
        <p14:creationId xmlns:p14="http://schemas.microsoft.com/office/powerpoint/2010/main" val="19732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433" y="191068"/>
            <a:ext cx="8543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Херсонес Таврический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56" y="1889789"/>
            <a:ext cx="6521511" cy="43368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Шеврон 6">
            <a:hlinkClick r:id="rId3" action="ppaction://hlinksldjump"/>
          </p:cNvPr>
          <p:cNvSpPr/>
          <p:nvPr/>
        </p:nvSpPr>
        <p:spPr>
          <a:xfrm rot="10800000"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55893" y="2381110"/>
            <a:ext cx="497385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333333"/>
                </a:solidFill>
              </a:rPr>
              <a:t>Это остатки античного города, основанного как колониальное поселение древних греков. </a:t>
            </a:r>
          </a:p>
          <a:p>
            <a:r>
              <a:rPr lang="ru-RU" sz="2500" dirty="0">
                <a:solidFill>
                  <a:srgbClr val="333333"/>
                </a:solidFill>
              </a:rPr>
              <a:t>Херсонес — исторический предшественник Севастополя.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500" b="1" dirty="0">
                <a:solidFill>
                  <a:srgbClr val="C00000"/>
                </a:solidFill>
              </a:rPr>
              <a:t>Какую роль Херсонес сыграл в истории Руси? </a:t>
            </a:r>
          </a:p>
        </p:txBody>
      </p:sp>
    </p:spTree>
    <p:extLst>
      <p:ext uri="{BB962C8B-B14F-4D97-AF65-F5344CB8AC3E}">
        <p14:creationId xmlns:p14="http://schemas.microsoft.com/office/powerpoint/2010/main" val="143518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Назовите самый высокий водопад не только Крыма, но и Европы.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Салгир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4660710" y="3398292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accent1"/>
                </a:solidFill>
              </a:rPr>
              <a:t>Учан</a:t>
            </a:r>
            <a:r>
              <a:rPr lang="ru-RU" sz="2800" b="1" dirty="0">
                <a:solidFill>
                  <a:schemeClr val="accent1"/>
                </a:solidFill>
              </a:rPr>
              <a:t>-Су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Джур-Джур</a:t>
            </a:r>
          </a:p>
        </p:txBody>
      </p:sp>
    </p:spTree>
    <p:extLst>
      <p:ext uri="{BB962C8B-B14F-4D97-AF65-F5344CB8AC3E}">
        <p14:creationId xmlns:p14="http://schemas.microsoft.com/office/powerpoint/2010/main" val="246741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Берег  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107372" y="4817658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Полуостров 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Херсонес Таврический является одной из самых известных достопримечательностей Севастополя. Он представляет собой руины античного греческого полиса Херсонеса. Как переводится это название?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Государство </a:t>
            </a:r>
          </a:p>
        </p:txBody>
      </p:sp>
    </p:spTree>
    <p:extLst>
      <p:ext uri="{BB962C8B-B14F-4D97-AF65-F5344CB8AC3E}">
        <p14:creationId xmlns:p14="http://schemas.microsoft.com/office/powerpoint/2010/main" val="294837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Ханский 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107372" y="4817658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Воронцовский  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0549719" y="6299200"/>
            <a:ext cx="1480024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Капитаны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Какой дворец расположен в Алупке у подножия горы Ай-Петри?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Юсуповский</a:t>
            </a:r>
          </a:p>
        </p:txBody>
      </p:sp>
    </p:spTree>
    <p:extLst>
      <p:ext uri="{BB962C8B-B14F-4D97-AF65-F5344CB8AC3E}">
        <p14:creationId xmlns:p14="http://schemas.microsoft.com/office/powerpoint/2010/main" val="9583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Чем привлекает туристов </a:t>
            </a:r>
            <a:r>
              <a:rPr lang="ru-RU" sz="3000" b="1" dirty="0" err="1">
                <a:solidFill>
                  <a:srgbClr val="0070C0"/>
                </a:solidFill>
              </a:rPr>
              <a:t>Кояшское</a:t>
            </a:r>
            <a:r>
              <a:rPr lang="ru-RU" sz="3000" b="1" dirty="0">
                <a:solidFill>
                  <a:srgbClr val="0070C0"/>
                </a:solidFill>
              </a:rPr>
              <a:t> озеро, расположенное на южном побережье Керченского полуострова?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Приятным ароматом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4660710" y="3398292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Розовым цветом воды 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Кристально чистой водой</a:t>
            </a:r>
          </a:p>
        </p:txBody>
      </p:sp>
      <p:sp>
        <p:nvSpPr>
          <p:cNvPr id="7" name="TextBox 6"/>
          <p:cNvSpPr txBox="1"/>
          <p:nvPr/>
        </p:nvSpPr>
        <p:spPr>
          <a:xfrm rot="20272694">
            <a:off x="14181" y="2128716"/>
            <a:ext cx="209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Конкурс капитанов </a:t>
            </a:r>
          </a:p>
        </p:txBody>
      </p:sp>
    </p:spTree>
    <p:extLst>
      <p:ext uri="{BB962C8B-B14F-4D97-AF65-F5344CB8AC3E}">
        <p14:creationId xmlns:p14="http://schemas.microsoft.com/office/powerpoint/2010/main" val="866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знак завершения 4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Джанкой 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В каком крымском городе нет Генуэзской крепости - укрепленного форта генуэзских мореплавателей?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Феодосия 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Балаклава </a:t>
            </a:r>
          </a:p>
        </p:txBody>
      </p:sp>
      <p:sp>
        <p:nvSpPr>
          <p:cNvPr id="8" name="TextBox 7"/>
          <p:cNvSpPr txBox="1"/>
          <p:nvPr/>
        </p:nvSpPr>
        <p:spPr>
          <a:xfrm rot="20272694">
            <a:off x="14181" y="2128716"/>
            <a:ext cx="209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Конкурс капитанов </a:t>
            </a:r>
          </a:p>
        </p:txBody>
      </p:sp>
    </p:spTree>
    <p:extLst>
      <p:ext uri="{BB962C8B-B14F-4D97-AF65-F5344CB8AC3E}">
        <p14:creationId xmlns:p14="http://schemas.microsoft.com/office/powerpoint/2010/main" val="11295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91068"/>
            <a:ext cx="8911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70C0"/>
                </a:solidFill>
              </a:rPr>
              <a:t>Творческое наследие этого известного художника насчитывает 6000 полотен. Его деятельность неразрывно связана с Черным морем, Крымом, Феодосией, с героической историей Черноморского флота. Назовите имя художника.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Л. Лагорио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4660710" y="3398292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И. Айвазовский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107372" y="4817659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А. Боголюбов</a:t>
            </a:r>
          </a:p>
        </p:txBody>
      </p:sp>
      <p:sp>
        <p:nvSpPr>
          <p:cNvPr id="7" name="TextBox 6"/>
          <p:cNvSpPr txBox="1"/>
          <p:nvPr/>
        </p:nvSpPr>
        <p:spPr>
          <a:xfrm rot="20272694">
            <a:off x="14181" y="2128716"/>
            <a:ext cx="209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Конкурс капитанов </a:t>
            </a:r>
          </a:p>
        </p:txBody>
      </p:sp>
    </p:spTree>
    <p:extLst>
      <p:ext uri="{BB962C8B-B14F-4D97-AF65-F5344CB8AC3E}">
        <p14:creationId xmlns:p14="http://schemas.microsoft.com/office/powerpoint/2010/main" val="35275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Евпатория 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107372" y="4817658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Бахчисарай </a:t>
            </a: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773" y="191068"/>
            <a:ext cx="9157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В Крыму существовало 5 ханских дворцов – старый дворец </a:t>
            </a:r>
            <a:r>
              <a:rPr lang="ru-RU" sz="2400" b="1" dirty="0" err="1">
                <a:solidFill>
                  <a:srgbClr val="0070C0"/>
                </a:solidFill>
              </a:rPr>
              <a:t>Девлет</a:t>
            </a:r>
            <a:r>
              <a:rPr lang="ru-RU" sz="2400" b="1" dirty="0">
                <a:solidFill>
                  <a:srgbClr val="0070C0"/>
                </a:solidFill>
              </a:rPr>
              <a:t>-Сарай, дворцы </a:t>
            </a:r>
            <a:r>
              <a:rPr lang="ru-RU" sz="2400" b="1" dirty="0" err="1">
                <a:solidFill>
                  <a:srgbClr val="0070C0"/>
                </a:solidFill>
              </a:rPr>
              <a:t>Улаклы</a:t>
            </a:r>
            <a:r>
              <a:rPr lang="ru-RU" sz="2400" b="1" dirty="0">
                <a:solidFill>
                  <a:srgbClr val="0070C0"/>
                </a:solidFill>
              </a:rPr>
              <a:t>-Сарай, Алма-Сарай, </a:t>
            </a:r>
            <a:r>
              <a:rPr lang="ru-RU" sz="2400" b="1" dirty="0" err="1">
                <a:solidFill>
                  <a:srgbClr val="0070C0"/>
                </a:solidFill>
              </a:rPr>
              <a:t>Качи</a:t>
            </a:r>
            <a:r>
              <a:rPr lang="ru-RU" sz="2400" b="1" dirty="0">
                <a:solidFill>
                  <a:srgbClr val="0070C0"/>
                </a:solidFill>
              </a:rPr>
              <a:t>-Сарай, </a:t>
            </a:r>
            <a:r>
              <a:rPr lang="ru-RU" sz="2400" b="1" dirty="0" err="1">
                <a:solidFill>
                  <a:srgbClr val="0070C0"/>
                </a:solidFill>
              </a:rPr>
              <a:t>Сюйрень</a:t>
            </a:r>
            <a:r>
              <a:rPr lang="ru-RU" sz="2400" b="1" dirty="0">
                <a:solidFill>
                  <a:srgbClr val="0070C0"/>
                </a:solidFill>
              </a:rPr>
              <a:t>-Сарай. Но главным местом пребывания крымских государей всегда оставался дворец именно в этом городе...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Ялта </a:t>
            </a:r>
          </a:p>
        </p:txBody>
      </p:sp>
      <p:sp>
        <p:nvSpPr>
          <p:cNvPr id="7" name="TextBox 6"/>
          <p:cNvSpPr txBox="1"/>
          <p:nvPr/>
        </p:nvSpPr>
        <p:spPr>
          <a:xfrm rot="20272694">
            <a:off x="14181" y="2128716"/>
            <a:ext cx="209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Конкурс капитанов </a:t>
            </a:r>
          </a:p>
        </p:txBody>
      </p:sp>
    </p:spTree>
    <p:extLst>
      <p:ext uri="{BB962C8B-B14F-4D97-AF65-F5344CB8AC3E}">
        <p14:creationId xmlns:p14="http://schemas.microsoft.com/office/powerpoint/2010/main" val="25322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4660710" y="3398291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А. Покрышкин 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107372" y="4817658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Ахмет-Хан Султан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773" y="191068"/>
            <a:ext cx="91576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0070C0"/>
                </a:solidFill>
              </a:rPr>
              <a:t>Дважды Герой Советского Союза, он был родом из Крыма. Гвардии майор вошел в десятку лучших летчиков военного времени: он провел в небе 4237 часов, совершил 603 боевых вылета, провел 152 воздушных боя, в которых 30 самолетов противника уничтожил лично и 19 – в составе группы. Назовите имя летчика.</a:t>
            </a: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3220872" y="1978925"/>
            <a:ext cx="4312692" cy="723331"/>
          </a:xfrm>
          <a:prstGeom prst="flowChartTermina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Иван Кожедуб</a:t>
            </a:r>
          </a:p>
        </p:txBody>
      </p:sp>
      <p:sp>
        <p:nvSpPr>
          <p:cNvPr id="7" name="TextBox 6"/>
          <p:cNvSpPr txBox="1"/>
          <p:nvPr/>
        </p:nvSpPr>
        <p:spPr>
          <a:xfrm rot="20272694">
            <a:off x="14181" y="2128716"/>
            <a:ext cx="209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Конкурс капитанов </a:t>
            </a:r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11416243" y="6086900"/>
            <a:ext cx="709684" cy="668740"/>
          </a:xfrm>
          <a:prstGeom prst="mathMultiply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158" y="923330"/>
            <a:ext cx="1148080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https://www.sima-land.ru/2187923/magnit-v-forme-yakorya-krym-lastochkino-gnezdo/</a:t>
            </a:r>
            <a:endParaRPr lang="ru-RU" sz="1400" dirty="0"/>
          </a:p>
          <a:p>
            <a:r>
              <a:rPr lang="en-US" sz="1400" dirty="0">
                <a:hlinkClick r:id="rId3"/>
              </a:rPr>
              <a:t>https://www.youtube.com/watch?app=desktop&amp;v=u73LMjYvMhM</a:t>
            </a:r>
            <a:r>
              <a:rPr lang="ru-RU" sz="1400" dirty="0"/>
              <a:t> </a:t>
            </a:r>
          </a:p>
          <a:p>
            <a:r>
              <a:rPr lang="en-US" sz="1400" dirty="0">
                <a:hlinkClick r:id="rId4"/>
              </a:rPr>
              <a:t>https://kupidonia.ru/viktoriny-result/test-dlja-znatokov-geografii-istorii-i-iskusstva-znaesh-li-ty-krym-for-zen</a:t>
            </a:r>
            <a:r>
              <a:rPr lang="ru-RU" sz="1400" dirty="0"/>
              <a:t> </a:t>
            </a:r>
          </a:p>
          <a:p>
            <a:r>
              <a:rPr lang="en-US" sz="1400" dirty="0">
                <a:hlinkClick r:id="rId5"/>
              </a:rPr>
              <a:t>https://sovmuseum.com/news/onlajn_viktorina_znaesh_li_ty_krym/2022-03-14-2185</a:t>
            </a:r>
            <a:endParaRPr lang="ru-RU" sz="1400" dirty="0"/>
          </a:p>
          <a:p>
            <a:r>
              <a:rPr lang="en-US" sz="1400" dirty="0">
                <a:hlinkClick r:id="rId6"/>
              </a:rPr>
              <a:t>https://docs.google.com/forms/d/e/1FAIpQLSeQvfmPqHWBSpym00IAsZKieSkrHzITByZZWGk734gkY6hgrQ/viewscore?viewscore=AE0zAgAmlGDxPANuX-3i0pX9M2ED0zJmH54jSx9ulkc9Qc6VRIROHkRux7xgk_ozE37ouYI</a:t>
            </a:r>
            <a:r>
              <a:rPr lang="ru-RU" sz="1400" dirty="0"/>
              <a:t> </a:t>
            </a:r>
          </a:p>
          <a:p>
            <a:r>
              <a:rPr lang="en-US" sz="1400" dirty="0">
                <a:hlinkClick r:id="rId7"/>
              </a:rPr>
              <a:t>https://gdk.seversk.ru/archives/15155</a:t>
            </a:r>
            <a:r>
              <a:rPr lang="ru-RU" sz="1400" dirty="0"/>
              <a:t> </a:t>
            </a:r>
          </a:p>
          <a:p>
            <a:r>
              <a:rPr lang="en-US" sz="1400" dirty="0">
                <a:hlinkClick r:id="rId8"/>
              </a:rPr>
              <a:t>https://madte.st/O8lvNb3O</a:t>
            </a:r>
            <a:r>
              <a:rPr lang="ru-RU" sz="1400" dirty="0"/>
              <a:t> </a:t>
            </a:r>
          </a:p>
          <a:p>
            <a:r>
              <a:rPr lang="en-US" sz="1400" dirty="0">
                <a:hlinkClick r:id="rId9"/>
              </a:rPr>
              <a:t>https://catherineasquithgallery.com/krasnye-fony/4777-krasno-sinij-abstraktnyj-fon-190-foto.html</a:t>
            </a:r>
            <a:r>
              <a:rPr lang="ru-RU" sz="1400" dirty="0"/>
              <a:t> </a:t>
            </a:r>
          </a:p>
          <a:p>
            <a:r>
              <a:rPr lang="en-US" sz="1400" dirty="0">
                <a:hlinkClick r:id="rId10"/>
              </a:rPr>
              <a:t>http://pomc58.ru/kryim-nash.html</a:t>
            </a:r>
            <a:r>
              <a:rPr lang="ru-RU" sz="1400" dirty="0"/>
              <a:t> </a:t>
            </a:r>
          </a:p>
          <a:p>
            <a:r>
              <a:rPr lang="en-US" sz="1400" dirty="0">
                <a:hlinkClick r:id="rId11"/>
              </a:rPr>
              <a:t>https://catherineasquithgallery.com/sinie-fony/7055-belo-sine-krasnyj-fon-175-foto.html</a:t>
            </a:r>
            <a:r>
              <a:rPr lang="ru-RU" sz="1400" dirty="0"/>
              <a:t> </a:t>
            </a:r>
          </a:p>
          <a:p>
            <a:r>
              <a:rPr lang="en-US" sz="1400" dirty="0">
                <a:hlinkClick r:id="rId12"/>
              </a:rPr>
              <a:t>http://crimea-media.ru/Base/Map/MapCrimea8B.jpg</a:t>
            </a:r>
            <a:r>
              <a:rPr lang="ru-RU" sz="1400" dirty="0"/>
              <a:t> </a:t>
            </a:r>
          </a:p>
          <a:p>
            <a:r>
              <a:rPr lang="en-US" sz="1400" dirty="0">
                <a:hlinkClick r:id="rId13"/>
              </a:rPr>
              <a:t>https://of-crimea.ru/dostoprimechatelnosti/pamyatniki/xersones-tavricheskij.html</a:t>
            </a:r>
            <a:r>
              <a:rPr lang="ru-RU" sz="1400" dirty="0"/>
              <a:t> </a:t>
            </a:r>
          </a:p>
          <a:p>
            <a:r>
              <a:rPr lang="en-US" sz="1400" dirty="0">
                <a:hlinkClick r:id="rId14"/>
              </a:rPr>
              <a:t>https://www.pnp.ru/economics/s-chem-i-kak-sevastopol-otmetit-den-rozhdeniya.html</a:t>
            </a:r>
            <a:r>
              <a:rPr lang="ru-RU" sz="1400" dirty="0"/>
              <a:t> </a:t>
            </a:r>
          </a:p>
          <a:p>
            <a:r>
              <a:rPr lang="en-US" sz="1400" dirty="0">
                <a:hlinkClick r:id="rId15"/>
              </a:rPr>
              <a:t>https://travel.yandex.ru/journal/yalta/</a:t>
            </a:r>
            <a:endParaRPr lang="ru-RU" sz="1400" dirty="0"/>
          </a:p>
          <a:p>
            <a:r>
              <a:rPr lang="en-US" sz="1400" dirty="0">
                <a:hlinkClick r:id="rId16"/>
              </a:rPr>
              <a:t>https://www.hse.ru/news/expertise/454912096.html</a:t>
            </a:r>
            <a:endParaRPr lang="ru-RU" sz="1400" dirty="0"/>
          </a:p>
          <a:p>
            <a:r>
              <a:rPr lang="en-US" sz="1400" dirty="0">
                <a:hlinkClick r:id="rId17"/>
              </a:rPr>
              <a:t>https://www.sharada.ru/pdf-maps/maps/rossija-i-regiony/administrativnaja-karta-rf</a:t>
            </a:r>
            <a:r>
              <a:rPr lang="ru-RU" sz="1400" dirty="0"/>
              <a:t> </a:t>
            </a:r>
          </a:p>
          <a:p>
            <a:r>
              <a:rPr lang="en-US" sz="1400" dirty="0">
                <a:hlinkClick r:id="rId18"/>
              </a:rPr>
              <a:t>https://po-krymu.ru/dostoprimechatelnosti-kerchi-chto-posmotret.html</a:t>
            </a:r>
            <a:r>
              <a:rPr lang="ru-RU" sz="1400" dirty="0"/>
              <a:t> </a:t>
            </a:r>
          </a:p>
          <a:p>
            <a:r>
              <a:rPr lang="en-US" sz="1400" dirty="0">
                <a:hlinkClick r:id="rId19"/>
              </a:rPr>
              <a:t>https://azovsky.ru/uploads/images/articles/dolina-privideniy-krym-2-n.jpg</a:t>
            </a:r>
            <a:r>
              <a:rPr lang="ru-RU" sz="1400" dirty="0"/>
              <a:t> </a:t>
            </a:r>
          </a:p>
          <a:p>
            <a:r>
              <a:rPr lang="en-US" sz="1400" dirty="0">
                <a:hlinkClick r:id="rId20"/>
              </a:rPr>
              <a:t>https://ria.ru/20210807/krym-1744531282.html</a:t>
            </a:r>
            <a:endParaRPr lang="ru-RU" sz="1400" dirty="0"/>
          </a:p>
          <a:p>
            <a:r>
              <a:rPr lang="en-US" sz="1400" dirty="0">
                <a:hlinkClick r:id="rId21"/>
              </a:rPr>
              <a:t>https://travelcrimea.com/kultura/20100301/18588.html</a:t>
            </a:r>
            <a:r>
              <a:rPr lang="ru-RU" sz="1400" dirty="0"/>
              <a:t> </a:t>
            </a:r>
          </a:p>
          <a:p>
            <a:r>
              <a:rPr lang="en-US" sz="1400" dirty="0">
                <a:hlinkClick r:id="rId22"/>
              </a:rPr>
              <a:t>https://razgovor-cdn.edsoo.ru/media/file/crimea-89-script.pdf</a:t>
            </a:r>
            <a:r>
              <a:rPr lang="ru-RU" sz="1400" dirty="0"/>
              <a:t> </a:t>
            </a:r>
          </a:p>
          <a:p>
            <a:r>
              <a:rPr lang="en-US" sz="1400" dirty="0">
                <a:hlinkClick r:id="rId23"/>
              </a:rPr>
              <a:t>https://tripplanet.ru/dostoprimechatelnosti-alushty/</a:t>
            </a:r>
            <a:r>
              <a:rPr lang="ru-RU" sz="1400" dirty="0"/>
              <a:t> </a:t>
            </a:r>
          </a:p>
        </p:txBody>
      </p:sp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11416243" y="6086900"/>
            <a:ext cx="709684" cy="668740"/>
          </a:xfrm>
          <a:prstGeom prst="mathMultiply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5993" y="0"/>
            <a:ext cx="8438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35236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 чем и как Севастополь отметит день рождения - Парламент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433" y="1889789"/>
            <a:ext cx="6496334" cy="4302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433" y="191068"/>
            <a:ext cx="8543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Севастополь </a:t>
            </a:r>
          </a:p>
        </p:txBody>
      </p:sp>
      <p:sp>
        <p:nvSpPr>
          <p:cNvPr id="7" name="Шеврон 6">
            <a:hlinkClick r:id="rId3" action="ppaction://hlinksldjump"/>
          </p:cNvPr>
          <p:cNvSpPr/>
          <p:nvPr/>
        </p:nvSpPr>
        <p:spPr>
          <a:xfrm rot="10800000"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14949" y="1686681"/>
            <a:ext cx="51770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333333"/>
                </a:solidFill>
              </a:rPr>
              <a:t>В 1783 году Екатериной </a:t>
            </a:r>
            <a:r>
              <a:rPr lang="en-US" sz="2500" dirty="0">
                <a:solidFill>
                  <a:srgbClr val="333333"/>
                </a:solidFill>
              </a:rPr>
              <a:t>II </a:t>
            </a:r>
            <a:r>
              <a:rPr lang="ru-RU" sz="2500" dirty="0">
                <a:solidFill>
                  <a:srgbClr val="333333"/>
                </a:solidFill>
              </a:rPr>
              <a:t>был основан город Севастополь и</a:t>
            </a:r>
          </a:p>
          <a:p>
            <a:r>
              <a:rPr lang="ru-RU" sz="2500" dirty="0">
                <a:solidFill>
                  <a:srgbClr val="333333"/>
                </a:solidFill>
              </a:rPr>
              <a:t>русский Черноморский флот.</a:t>
            </a:r>
          </a:p>
          <a:p>
            <a:r>
              <a:rPr lang="ru-RU" sz="2500" dirty="0"/>
              <a:t>Героическая оборона города стала одним из самых ожесточенных сражений Великой Отечественной войны. 250 дней Севастополь не сдавался, отбивая яростные атаки</a:t>
            </a:r>
          </a:p>
          <a:p>
            <a:r>
              <a:rPr lang="ru-RU" sz="2500" dirty="0"/>
              <a:t>немецких войск.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500" b="1" dirty="0">
                <a:solidFill>
                  <a:srgbClr val="C00000"/>
                </a:solidFill>
              </a:rPr>
              <a:t>Какую роль в Великой Отечественной войне сыграла оборона Севастополя?</a:t>
            </a:r>
          </a:p>
        </p:txBody>
      </p:sp>
    </p:spTree>
    <p:extLst>
      <p:ext uri="{BB962C8B-B14F-4D97-AF65-F5344CB8AC3E}">
        <p14:creationId xmlns:p14="http://schemas.microsoft.com/office/powerpoint/2010/main" val="26629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433" y="191068"/>
            <a:ext cx="8543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Керчь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14949" y="2219936"/>
            <a:ext cx="501479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333333"/>
                </a:solidFill>
              </a:rPr>
              <a:t>По итогам Русско-турецкой войны 1768—1774 годов Керчь была передана Российской империи.</a:t>
            </a:r>
          </a:p>
          <a:p>
            <a:r>
              <a:rPr lang="ru-RU" sz="2500" dirty="0"/>
              <a:t>В годы Великой Отечественной войны Керчь стала ареной жестоких сражений между советскими и немецкими войсками. Линия фронта четырежды проходила через Керчь. </a:t>
            </a:r>
          </a:p>
        </p:txBody>
      </p:sp>
      <p:sp>
        <p:nvSpPr>
          <p:cNvPr id="7" name="Шеврон 6">
            <a:hlinkClick r:id="rId2" action="ppaction://hlinksldjump"/>
          </p:cNvPr>
          <p:cNvSpPr/>
          <p:nvPr/>
        </p:nvSpPr>
        <p:spPr>
          <a:xfrm rot="10800000"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Керчь достопримечательности и развлеч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50" y="2350204"/>
            <a:ext cx="6551826" cy="3679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4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433" y="191068"/>
            <a:ext cx="8543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Ялта</a:t>
            </a:r>
          </a:p>
        </p:txBody>
      </p:sp>
      <p:sp>
        <p:nvSpPr>
          <p:cNvPr id="7" name="Шеврон 6">
            <a:hlinkClick r:id="rId2" action="ppaction://hlinksldjump"/>
          </p:cNvPr>
          <p:cNvSpPr/>
          <p:nvPr/>
        </p:nvSpPr>
        <p:spPr>
          <a:xfrm rot="10800000"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7278" y="2216598"/>
            <a:ext cx="549246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333333"/>
                </a:solidFill>
              </a:rPr>
              <a:t>Ялта — известный город-курорт на южном берегу Крыма.</a:t>
            </a:r>
          </a:p>
          <a:p>
            <a:r>
              <a:rPr lang="ru-RU" sz="2500" dirty="0">
                <a:solidFill>
                  <a:srgbClr val="333333"/>
                </a:solidFill>
              </a:rPr>
              <a:t>На фотографии – дворец-замок «Ласточкино гнездо», расположенный на отвесной скале.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500" b="1" dirty="0">
                <a:solidFill>
                  <a:srgbClr val="C00000"/>
                </a:solidFill>
              </a:rPr>
              <a:t>Как получилось, что на протяжении более чем 20 лет Ялта и вся Крымская область не входили в состав Российской Федерации?</a:t>
            </a:r>
          </a:p>
        </p:txBody>
      </p:sp>
      <p:pic>
        <p:nvPicPr>
          <p:cNvPr id="2050" name="Picture 2" descr="Что посмотреть в Ялте: достопримечательности, маршрут самостоятельной  прогулки, где поесть и как отдохнуть, как добраться и где остановиться —  Яндекс Путешеств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79" y="1982670"/>
            <a:ext cx="5691116" cy="4268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5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ешеходные экскурсии по Симферополю, прогулки с гидом по интересным местам  города 2023, цены, отзы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200" y="1889789"/>
            <a:ext cx="5737022" cy="4302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433" y="191068"/>
            <a:ext cx="8543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Симферополь </a:t>
            </a:r>
          </a:p>
        </p:txBody>
      </p:sp>
      <p:sp>
        <p:nvSpPr>
          <p:cNvPr id="7" name="Шеврон 6">
            <a:hlinkClick r:id="rId3" action="ppaction://hlinksldjump"/>
          </p:cNvPr>
          <p:cNvSpPr/>
          <p:nvPr/>
        </p:nvSpPr>
        <p:spPr>
          <a:xfrm rot="10800000"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8346" y="2517586"/>
            <a:ext cx="530139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333333"/>
                </a:solidFill>
              </a:rPr>
              <a:t>Симферополь расположен в центре Крымского полуострова на реке Салгир. В переводе с греческого означает «город пользы».</a:t>
            </a:r>
            <a:endParaRPr lang="ru-RU" sz="25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500" b="1" dirty="0">
                <a:solidFill>
                  <a:srgbClr val="C00000"/>
                </a:solidFill>
              </a:rPr>
              <a:t>Столицей какой российской республики является город Симферополь?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82122" y="5616416"/>
            <a:ext cx="4993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https://www.youtube.com/watch?v=_fANxt1O5aE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34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433" y="191068"/>
            <a:ext cx="8543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Крымский мост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37278" y="2373382"/>
            <a:ext cx="549246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333333"/>
                </a:solidFill>
              </a:rPr>
              <a:t>Мост имеет общую протяжённость 19 км. Является самым длинным мостом в России и Европе.</a:t>
            </a:r>
          </a:p>
          <a:p>
            <a:r>
              <a:rPr lang="ru-RU" sz="2500" dirty="0">
                <a:solidFill>
                  <a:srgbClr val="333333"/>
                </a:solidFill>
              </a:rPr>
              <a:t>Автодорожный мост был открыт в 2018 году, железнодорожный — в 2019 году.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500" b="1" dirty="0">
                <a:solidFill>
                  <a:srgbClr val="C00000"/>
                </a:solidFill>
              </a:rPr>
              <a:t>Почему Крымский мост был построен в рекордно короткие сроки? </a:t>
            </a:r>
          </a:p>
        </p:txBody>
      </p:sp>
      <p:pic>
        <p:nvPicPr>
          <p:cNvPr id="5122" name="Picture 2" descr="Дорога перемен: как Крымский мост изменил туриндустрию Крыма и  Краснодарского края — Национальный исследовательский университет «Высшая  школа экономики»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529" y="2187387"/>
            <a:ext cx="5890216" cy="3926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Шеврон 6">
            <a:hlinkClick r:id="rId3" action="ppaction://hlinksldjump"/>
          </p:cNvPr>
          <p:cNvSpPr/>
          <p:nvPr/>
        </p:nvSpPr>
        <p:spPr>
          <a:xfrm rot="10800000">
            <a:off x="11451771" y="6299200"/>
            <a:ext cx="577972" cy="351592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1388</Words>
  <Application>Microsoft Office PowerPoint</Application>
  <PresentationFormat>Широкоэкранный</PresentationFormat>
  <Paragraphs>222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КЕВ</dc:creator>
  <cp:lastModifiedBy>Professional</cp:lastModifiedBy>
  <cp:revision>47</cp:revision>
  <dcterms:created xsi:type="dcterms:W3CDTF">2023-12-24T09:59:41Z</dcterms:created>
  <dcterms:modified xsi:type="dcterms:W3CDTF">2026-03-18T08:28:19Z</dcterms:modified>
</cp:coreProperties>
</file>