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46" r:id="rId2"/>
    <p:sldId id="342" r:id="rId3"/>
    <p:sldId id="286" r:id="rId4"/>
    <p:sldId id="257" r:id="rId5"/>
    <p:sldId id="259" r:id="rId6"/>
    <p:sldId id="260" r:id="rId7"/>
    <p:sldId id="258" r:id="rId8"/>
    <p:sldId id="344" r:id="rId9"/>
    <p:sldId id="312" r:id="rId10"/>
    <p:sldId id="313" r:id="rId11"/>
    <p:sldId id="314" r:id="rId12"/>
    <p:sldId id="315" r:id="rId13"/>
    <p:sldId id="316" r:id="rId14"/>
    <p:sldId id="308" r:id="rId15"/>
    <p:sldId id="321" r:id="rId16"/>
    <p:sldId id="309" r:id="rId17"/>
    <p:sldId id="310" r:id="rId18"/>
    <p:sldId id="311" r:id="rId19"/>
    <p:sldId id="331" r:id="rId20"/>
    <p:sldId id="340" r:id="rId21"/>
    <p:sldId id="332" r:id="rId22"/>
    <p:sldId id="338" r:id="rId23"/>
    <p:sldId id="333" r:id="rId24"/>
    <p:sldId id="341" r:id="rId25"/>
    <p:sldId id="299" r:id="rId26"/>
    <p:sldId id="337" r:id="rId27"/>
    <p:sldId id="293" r:id="rId28"/>
    <p:sldId id="300" r:id="rId29"/>
    <p:sldId id="281" r:id="rId30"/>
    <p:sldId id="282" r:id="rId31"/>
    <p:sldId id="290" r:id="rId32"/>
    <p:sldId id="280" r:id="rId33"/>
    <p:sldId id="336" r:id="rId34"/>
    <p:sldId id="345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C4D6"/>
    <a:srgbClr val="FF66CC"/>
    <a:srgbClr val="B07BD7"/>
    <a:srgbClr val="0FC6F1"/>
    <a:srgbClr val="05FF76"/>
    <a:srgbClr val="FF3300"/>
    <a:srgbClr val="159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49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C0EC8-8649-4FC0-B183-A724E0791AD7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A3D4D-905E-4C5C-8266-B3CBD30181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031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96A368-D7CB-44F5-84DE-9B609F0A0BB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C954-AFF2-4DA2-BD13-E7F0CA8865C1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B98C3-08A2-4F0A-8231-678252AB29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529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C954-AFF2-4DA2-BD13-E7F0CA8865C1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B98C3-08A2-4F0A-8231-678252AB29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204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C954-AFF2-4DA2-BD13-E7F0CA8865C1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B98C3-08A2-4F0A-8231-678252AB29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743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C954-AFF2-4DA2-BD13-E7F0CA8865C1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B98C3-08A2-4F0A-8231-678252AB29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86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C954-AFF2-4DA2-BD13-E7F0CA8865C1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B98C3-08A2-4F0A-8231-678252AB29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728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C954-AFF2-4DA2-BD13-E7F0CA8865C1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B98C3-08A2-4F0A-8231-678252AB29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258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C954-AFF2-4DA2-BD13-E7F0CA8865C1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B98C3-08A2-4F0A-8231-678252AB29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335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C954-AFF2-4DA2-BD13-E7F0CA8865C1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B98C3-08A2-4F0A-8231-678252AB29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739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C954-AFF2-4DA2-BD13-E7F0CA8865C1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B98C3-08A2-4F0A-8231-678252AB29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860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C954-AFF2-4DA2-BD13-E7F0CA8865C1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B98C3-08A2-4F0A-8231-678252AB29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79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C954-AFF2-4DA2-BD13-E7F0CA8865C1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B98C3-08A2-4F0A-8231-678252AB29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674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4C954-AFF2-4DA2-BD13-E7F0CA8865C1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B98C3-08A2-4F0A-8231-678252AB29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451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28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13" Type="http://schemas.openxmlformats.org/officeDocument/2006/relationships/slide" Target="slide6.xml"/><Relationship Id="rId18" Type="http://schemas.openxmlformats.org/officeDocument/2006/relationships/slide" Target="slide7.xml"/><Relationship Id="rId26" Type="http://schemas.openxmlformats.org/officeDocument/2006/relationships/slide" Target="slide14.xml"/><Relationship Id="rId3" Type="http://schemas.openxmlformats.org/officeDocument/2006/relationships/slide" Target="slide29.xml"/><Relationship Id="rId21" Type="http://schemas.openxmlformats.org/officeDocument/2006/relationships/slide" Target="slide5.xml"/><Relationship Id="rId7" Type="http://schemas.openxmlformats.org/officeDocument/2006/relationships/slide" Target="slide30.xml"/><Relationship Id="rId12" Type="http://schemas.openxmlformats.org/officeDocument/2006/relationships/slide" Target="slide27.xml"/><Relationship Id="rId17" Type="http://schemas.openxmlformats.org/officeDocument/2006/relationships/slide" Target="slide33.xml"/><Relationship Id="rId25" Type="http://schemas.openxmlformats.org/officeDocument/2006/relationships/slide" Target="slide9.xml"/><Relationship Id="rId2" Type="http://schemas.openxmlformats.org/officeDocument/2006/relationships/notesSlide" Target="../notesSlides/notesSlide1.xml"/><Relationship Id="rId16" Type="http://schemas.openxmlformats.org/officeDocument/2006/relationships/slide" Target="slide17.xml"/><Relationship Id="rId20" Type="http://schemas.openxmlformats.org/officeDocument/2006/relationships/slide" Target="slide3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slide" Target="slide13.xml"/><Relationship Id="rId24" Type="http://schemas.openxmlformats.org/officeDocument/2006/relationships/slide" Target="slide19.xml"/><Relationship Id="rId5" Type="http://schemas.openxmlformats.org/officeDocument/2006/relationships/slide" Target="slide15.xml"/><Relationship Id="rId15" Type="http://schemas.openxmlformats.org/officeDocument/2006/relationships/slide" Target="slide23.xml"/><Relationship Id="rId23" Type="http://schemas.openxmlformats.org/officeDocument/2006/relationships/slide" Target="slide18.xml"/><Relationship Id="rId28" Type="http://schemas.openxmlformats.org/officeDocument/2006/relationships/slide" Target="slide34.xml"/><Relationship Id="rId10" Type="http://schemas.openxmlformats.org/officeDocument/2006/relationships/slide" Target="slide32.xml"/><Relationship Id="rId19" Type="http://schemas.openxmlformats.org/officeDocument/2006/relationships/slide" Target="slide12.xml"/><Relationship Id="rId4" Type="http://schemas.openxmlformats.org/officeDocument/2006/relationships/slide" Target="slide10.xml"/><Relationship Id="rId9" Type="http://schemas.openxmlformats.org/officeDocument/2006/relationships/slide" Target="slide16.xml"/><Relationship Id="rId14" Type="http://schemas.openxmlformats.org/officeDocument/2006/relationships/slide" Target="slide11.xml"/><Relationship Id="rId22" Type="http://schemas.openxmlformats.org/officeDocument/2006/relationships/slide" Target="slide25.xml"/><Relationship Id="rId27" Type="http://schemas.openxmlformats.org/officeDocument/2006/relationships/slide" Target="slide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5696" y="1556792"/>
            <a:ext cx="58427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00B050"/>
                </a:solidFill>
              </a:rPr>
              <a:t>  Автомобиль.</a:t>
            </a:r>
          </a:p>
          <a:p>
            <a:pPr algn="ctr"/>
            <a:r>
              <a:rPr lang="ru-RU" sz="7200" b="1" dirty="0" smtClean="0">
                <a:solidFill>
                  <a:srgbClr val="FFFF00"/>
                </a:solidFill>
              </a:rPr>
              <a:t>Дорога.</a:t>
            </a:r>
          </a:p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Пешеход.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49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" t="369" r="52660" b="9978"/>
          <a:stretch/>
        </p:blipFill>
        <p:spPr bwMode="auto">
          <a:xfrm>
            <a:off x="539552" y="231372"/>
            <a:ext cx="4032448" cy="5559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89856" y="5877272"/>
            <a:ext cx="7416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Катайтесь на скейтборде и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самокате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 дворе ,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площадках </a:t>
            </a:r>
            <a:r>
              <a:rPr lang="ru-RU" sz="2000" b="1" dirty="0" smtClean="0"/>
              <a:t>!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76056" y="356388"/>
            <a:ext cx="3672408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Скейтборд и самокат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>
              <a:spcBef>
                <a:spcPct val="5000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веселая забава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spcBef>
                <a:spcPct val="5000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 жизнью рисковать </a:t>
            </a:r>
          </a:p>
          <a:p>
            <a:pPr>
              <a:spcBef>
                <a:spcPct val="5000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своей не стоит, право. </a:t>
            </a:r>
          </a:p>
          <a:p>
            <a:pPr>
              <a:spcBef>
                <a:spcPct val="5000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Езда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такая </a:t>
            </a:r>
          </a:p>
          <a:p>
            <a:pPr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 проезжей части, </a:t>
            </a:r>
          </a:p>
          <a:p>
            <a:pPr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Бесспорно, может </a:t>
            </a:r>
          </a:p>
          <a:p>
            <a:pPr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привести к несчастью. </a:t>
            </a:r>
          </a:p>
          <a:p>
            <a:pPr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 машинами на трассах </a:t>
            </a:r>
          </a:p>
          <a:p>
            <a:pPr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тягайтесь,</a:t>
            </a:r>
          </a:p>
          <a:p>
            <a:pPr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А на площадках </a:t>
            </a:r>
          </a:p>
          <a:p>
            <a:pPr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 дворе катайтесь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>
            <a:off x="8388424" y="6165304"/>
            <a:ext cx="61836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57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08" y="248608"/>
            <a:ext cx="5459282" cy="519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96135" y="2132856"/>
            <a:ext cx="306018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Запомни, друг: </a:t>
            </a:r>
            <a:endParaRPr lang="ru-RU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красный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свет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Через дорогу хода нет!</a:t>
            </a:r>
          </a:p>
          <a:p>
            <a:pPr lvl="0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будь внимателен в пути:</a:t>
            </a:r>
          </a:p>
          <a:p>
            <a:pPr lvl="0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Всегда на светофор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гляди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Коль осторожен пешеход -</a:t>
            </a:r>
          </a:p>
          <a:p>
            <a:pPr lvl="0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 безопасен переход.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5991847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Переходи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дорогу только на зеленый сигнал светофора!</a:t>
            </a:r>
          </a:p>
        </p:txBody>
      </p:sp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>
            <a:off x="8388424" y="6165304"/>
            <a:ext cx="61836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48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52515"/>
            <a:ext cx="570456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63688" y="5661248"/>
            <a:ext cx="5976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67134" y="6059764"/>
            <a:ext cx="4296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играйте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проезжей части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88128" y="908720"/>
            <a:ext cx="2286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Рядом с дорогой опасно играть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И на нее за мячом выбегать!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Затормозить не успеет шофер,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Если в машине сломался мотор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И занесло ее на тротуар,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Где ты спокойно в машинки играл. Миг! - И случится большая беда... Ты у дорог не играй никогда!</a:t>
            </a:r>
          </a:p>
        </p:txBody>
      </p:sp>
      <p:sp>
        <p:nvSpPr>
          <p:cNvPr id="8" name="Стрелка вправо 7">
            <a:hlinkClick r:id="rId3" action="ppaction://hlinksldjump"/>
          </p:cNvPr>
          <p:cNvSpPr/>
          <p:nvPr/>
        </p:nvSpPr>
        <p:spPr>
          <a:xfrm>
            <a:off x="8388424" y="6165304"/>
            <a:ext cx="61836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3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108520" y="0"/>
            <a:ext cx="925252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6" r="2194" b="12691"/>
          <a:stretch>
            <a:fillRect/>
          </a:stretch>
        </p:blipFill>
        <p:spPr bwMode="auto">
          <a:xfrm>
            <a:off x="323528" y="167174"/>
            <a:ext cx="5040560" cy="592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012160" y="1720840"/>
            <a:ext cx="27363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цепляйтесь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 автобусу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сзади, ребята,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катайтесь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 ним -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рисковать вам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надо!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Вдруг сорветесь –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и может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беда приключиться: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Под соседней машиной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легко очутиться...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7096" y="6097929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Нельзя цепляться сзади к транспортному средству!</a:t>
            </a:r>
            <a:endParaRPr lang="ru-RU" dirty="0"/>
          </a:p>
        </p:txBody>
      </p:sp>
      <p:sp>
        <p:nvSpPr>
          <p:cNvPr id="8" name="Стрелка вправо 7">
            <a:hlinkClick r:id="rId3" action="ppaction://hlinksldjump"/>
          </p:cNvPr>
          <p:cNvSpPr/>
          <p:nvPr/>
        </p:nvSpPr>
        <p:spPr>
          <a:xfrm>
            <a:off x="8388424" y="6165304"/>
            <a:ext cx="61836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8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B07B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6" b="1"/>
          <a:stretch/>
        </p:blipFill>
        <p:spPr>
          <a:xfrm>
            <a:off x="642938" y="1198880"/>
            <a:ext cx="4714875" cy="5041583"/>
          </a:xfrm>
          <a:prstGeom prst="rect">
            <a:avLst/>
          </a:prstGeom>
        </p:spPr>
      </p:pic>
      <p:pic>
        <p:nvPicPr>
          <p:cNvPr id="4" name="Picture 4" descr="stepa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34" y="1344226"/>
            <a:ext cx="2820988" cy="389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61984" y="336977"/>
            <a:ext cx="5400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prstClr val="black"/>
                </a:solidFill>
              </a:rPr>
              <a:t>Из какого произведения Сергея Михалкова </a:t>
            </a:r>
          </a:p>
          <a:p>
            <a:pPr lvl="0" algn="ctr"/>
            <a:r>
              <a:rPr lang="ru-RU" b="1" dirty="0">
                <a:solidFill>
                  <a:prstClr val="black"/>
                </a:solidFill>
              </a:rPr>
              <a:t>этот герой и как его зовут?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90979" y="5752198"/>
            <a:ext cx="23432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/>
              <a:t>«Дядя Стёпа»</a:t>
            </a:r>
          </a:p>
        </p:txBody>
      </p:sp>
      <p:sp>
        <p:nvSpPr>
          <p:cNvPr id="8" name="Стрелка вправо 7">
            <a:hlinkClick r:id="rId4" action="ppaction://hlinksldjump"/>
          </p:cNvPr>
          <p:cNvSpPr/>
          <p:nvPr/>
        </p:nvSpPr>
        <p:spPr>
          <a:xfrm>
            <a:off x="8388424" y="6165304"/>
            <a:ext cx="61836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19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512" y="0"/>
            <a:ext cx="9138488" cy="6858000"/>
          </a:xfrm>
          <a:prstGeom prst="rect">
            <a:avLst/>
          </a:prstGeom>
          <a:solidFill>
            <a:srgbClr val="B07B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Из какого мультфильма этот фрагмент?</a:t>
            </a:r>
          </a:p>
          <a:p>
            <a:pPr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Какое правило нарушено?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8163" y="1210745"/>
            <a:ext cx="6793185" cy="442177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60564" y="5603071"/>
            <a:ext cx="80283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Запомни: только специалист  имеет право</a:t>
            </a: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управлять специальной техникой.</a:t>
            </a:r>
          </a:p>
        </p:txBody>
      </p:sp>
      <p:sp>
        <p:nvSpPr>
          <p:cNvPr id="8" name="Стрелка вправо 7">
            <a:hlinkClick r:id="rId3" action="ppaction://hlinksldjump"/>
          </p:cNvPr>
          <p:cNvSpPr/>
          <p:nvPr/>
        </p:nvSpPr>
        <p:spPr>
          <a:xfrm>
            <a:off x="8388424" y="6165304"/>
            <a:ext cx="61836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39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48456" y="28664"/>
            <a:ext cx="9290888" cy="6858000"/>
          </a:xfrm>
          <a:prstGeom prst="rect">
            <a:avLst/>
          </a:prstGeom>
          <a:solidFill>
            <a:srgbClr val="B07B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5940152" y="404664"/>
            <a:ext cx="2633227" cy="324036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Назовите автора и название произведения.</a:t>
            </a:r>
          </a:p>
          <a:p>
            <a:pPr>
              <a:defRPr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Правильно ли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ведут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себя герои сказки на дороге? </a:t>
            </a: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Какое правило они нарушили?</a:t>
            </a:r>
          </a:p>
          <a:p>
            <a:pPr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263287"/>
            <a:ext cx="5377835" cy="5846108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857750" y="4713947"/>
            <a:ext cx="18473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b="1" dirty="0">
              <a:solidFill>
                <a:srgbClr val="0000FF"/>
              </a:solidFill>
            </a:endParaRPr>
          </a:p>
          <a:p>
            <a:pPr eaLnBrk="1" hangingPunct="1"/>
            <a:endParaRPr lang="ru-RU" b="1" dirty="0">
              <a:solidFill>
                <a:srgbClr val="0000FF"/>
              </a:solidFill>
            </a:endParaRPr>
          </a:p>
          <a:p>
            <a:pPr eaLnBrk="1" hangingPunct="1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940152" y="3948638"/>
            <a:ext cx="3202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К.Чуковский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Тараканище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Кот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ехал задом наперед.</a:t>
            </a:r>
          </a:p>
        </p:txBody>
      </p:sp>
      <p:sp>
        <p:nvSpPr>
          <p:cNvPr id="10" name="Стрелка вправо 9">
            <a:hlinkClick r:id="rId3" action="ppaction://hlinksldjump"/>
          </p:cNvPr>
          <p:cNvSpPr/>
          <p:nvPr/>
        </p:nvSpPr>
        <p:spPr>
          <a:xfrm>
            <a:off x="8388424" y="6165304"/>
            <a:ext cx="61836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43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-169578" y="-72178"/>
            <a:ext cx="9430879" cy="7205457"/>
          </a:xfrm>
          <a:prstGeom prst="rect">
            <a:avLst/>
          </a:prstGeom>
          <a:solidFill>
            <a:srgbClr val="B07B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312" y="1319770"/>
            <a:ext cx="5159008" cy="4952300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39552" y="260648"/>
            <a:ext cx="55446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Кто автор произведения «Незнайка»?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520458" y="1488895"/>
            <a:ext cx="307181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2.Можно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ли ездить на самодельном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транспортном средстве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356224" y="4606387"/>
            <a:ext cx="367240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3.Можно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ли детям </a:t>
            </a:r>
          </a:p>
          <a:p>
            <a:pPr eaLnBrk="1" hangingPunct="1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управлять </a:t>
            </a:r>
          </a:p>
          <a:p>
            <a:pPr eaLnBrk="1" hangingPunct="1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транспортным средством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9552" y="711242"/>
            <a:ext cx="3307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1.Николай Носов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39640" y="3090444"/>
            <a:ext cx="3672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Можно</a:t>
            </a:r>
            <a:r>
              <a:rPr lang="ru-RU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но только если оно  прошло регистрацию в ГАИ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615930" y="6272070"/>
            <a:ext cx="1186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Нельзя</a:t>
            </a:r>
            <a:endParaRPr lang="ru-RU" sz="24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право 9">
            <a:hlinkClick r:id="rId3" action="ppaction://hlinksldjump"/>
          </p:cNvPr>
          <p:cNvSpPr/>
          <p:nvPr/>
        </p:nvSpPr>
        <p:spPr>
          <a:xfrm>
            <a:off x="8388424" y="6165304"/>
            <a:ext cx="61836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83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1" grpId="0"/>
      <p:bldP spid="9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512" y="-190024"/>
            <a:ext cx="9138488" cy="7048023"/>
          </a:xfrm>
          <a:prstGeom prst="rect">
            <a:avLst/>
          </a:prstGeom>
          <a:solidFill>
            <a:srgbClr val="B07B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73" y="1323181"/>
            <a:ext cx="3997613" cy="4692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786313" y="214313"/>
            <a:ext cx="38639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b="1" dirty="0"/>
              <a:t>1.Как называется вид </a:t>
            </a:r>
            <a:r>
              <a:rPr lang="ru-RU" b="1" dirty="0" smtClean="0"/>
              <a:t>транспорта </a:t>
            </a:r>
            <a:r>
              <a:rPr lang="ru-RU" b="1" dirty="0"/>
              <a:t>на </a:t>
            </a:r>
            <a:r>
              <a:rPr lang="ru-RU" b="1" dirty="0" smtClean="0"/>
              <a:t>картинке?</a:t>
            </a:r>
            <a:endParaRPr lang="ru-RU" b="1" dirty="0"/>
          </a:p>
          <a:p>
            <a:pPr eaLnBrk="1" hangingPunct="1"/>
            <a:endParaRPr lang="ru-RU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786312" y="1428750"/>
            <a:ext cx="367411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b="1" dirty="0"/>
              <a:t>2.Какие нарушения допущены при использовании  гужевого транспорта?</a:t>
            </a:r>
          </a:p>
          <a:p>
            <a:pPr eaLnBrk="1" hangingPunct="1"/>
            <a:endParaRPr lang="ru-RU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932042" y="2500313"/>
            <a:ext cx="378333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b="1" dirty="0">
                <a:solidFill>
                  <a:srgbClr val="FF0000"/>
                </a:solidFill>
              </a:rPr>
              <a:t>Нет светоотражающих </a:t>
            </a:r>
          </a:p>
          <a:p>
            <a:pPr eaLnBrk="1" hangingPunct="1"/>
            <a:r>
              <a:rPr lang="ru-RU" b="1" dirty="0">
                <a:solidFill>
                  <a:srgbClr val="FF0000"/>
                </a:solidFill>
              </a:rPr>
              <a:t>элементов </a:t>
            </a:r>
            <a:r>
              <a:rPr lang="ru-RU" b="1" dirty="0" smtClean="0">
                <a:solidFill>
                  <a:srgbClr val="FF0000"/>
                </a:solidFill>
              </a:rPr>
              <a:t>на телеге</a:t>
            </a:r>
            <a:r>
              <a:rPr lang="ru-RU" b="1" dirty="0">
                <a:solidFill>
                  <a:srgbClr val="FF0000"/>
                </a:solidFill>
              </a:rPr>
              <a:t>. </a:t>
            </a:r>
          </a:p>
          <a:p>
            <a:pPr eaLnBrk="1" hangingPunct="1"/>
            <a:endParaRPr lang="ru-RU" b="1" dirty="0">
              <a:solidFill>
                <a:srgbClr val="FF0066"/>
              </a:solidFill>
            </a:endParaRPr>
          </a:p>
          <a:p>
            <a:pPr eaLnBrk="1" hangingPunct="1"/>
            <a:endParaRPr lang="ru-RU" b="1" dirty="0" smtClean="0">
              <a:solidFill>
                <a:srgbClr val="FF0066"/>
              </a:solidFill>
            </a:endParaRPr>
          </a:p>
          <a:p>
            <a:pPr eaLnBrk="1" hangingPunct="1"/>
            <a:endParaRPr lang="ru-RU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932040" y="953294"/>
            <a:ext cx="1579726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b="1" dirty="0">
                <a:solidFill>
                  <a:srgbClr val="FF0066"/>
                </a:solidFill>
              </a:rPr>
              <a:t>Гужевой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61546" y="3197067"/>
            <a:ext cx="395382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b="1" dirty="0"/>
              <a:t>3.Для чего нужны светоотражающие элементы на транспортных средствах?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4752021" y="4509120"/>
            <a:ext cx="41433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FF0066"/>
                </a:solidFill>
              </a:rPr>
              <a:t>Для того</a:t>
            </a:r>
            <a:r>
              <a:rPr lang="ru-RU" b="1" dirty="0">
                <a:solidFill>
                  <a:srgbClr val="FF0066"/>
                </a:solidFill>
              </a:rPr>
              <a:t>, чтобы транспортное средство было видно в тёмное время суток.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8625" y="253207"/>
            <a:ext cx="3430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Arial" charset="0"/>
              </a:rPr>
              <a:t>Отгадайте</a:t>
            </a:r>
            <a:r>
              <a:rPr lang="ru-RU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b="1" dirty="0">
                <a:latin typeface="Arial" charset="0"/>
              </a:rPr>
              <a:t>название</a:t>
            </a:r>
            <a:r>
              <a:rPr lang="ru-RU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b="1" dirty="0" smtClean="0">
                <a:latin typeface="Arial" charset="0"/>
              </a:rPr>
              <a:t>сказки.</a:t>
            </a:r>
            <a:r>
              <a:rPr lang="ru-RU" dirty="0" smtClean="0">
                <a:solidFill>
                  <a:schemeClr val="accent2"/>
                </a:solidFill>
                <a:latin typeface="Arial" charset="0"/>
              </a:rPr>
              <a:t>.</a:t>
            </a:r>
            <a:endParaRPr lang="ru-RU" dirty="0"/>
          </a:p>
        </p:txBody>
      </p:sp>
      <p:sp>
        <p:nvSpPr>
          <p:cNvPr id="12" name="Стрелка вправо 11">
            <a:hlinkClick r:id="rId3" action="ppaction://hlinksldjump"/>
          </p:cNvPr>
          <p:cNvSpPr/>
          <p:nvPr/>
        </p:nvSpPr>
        <p:spPr>
          <a:xfrm>
            <a:off x="8388424" y="6165304"/>
            <a:ext cx="61836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96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531440"/>
            <a:ext cx="9144000" cy="6858000"/>
          </a:xfrm>
          <a:prstGeom prst="rect">
            <a:avLst/>
          </a:prstGeom>
          <a:solidFill>
            <a:srgbClr val="05FF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4" descr="кеун 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85728"/>
            <a:ext cx="4702651" cy="627019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64088" y="1340768"/>
            <a:ext cx="30243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Под дорогою- нора.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Кто быстрее всех смекнёт, 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почему по ней с утра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Ходят люди взад-перед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8388424" y="6165304"/>
            <a:ext cx="61836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58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3556" y="1556792"/>
            <a:ext cx="2088232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43556" y="158344"/>
            <a:ext cx="2088232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43556" y="2852936"/>
            <a:ext cx="2088232" cy="914400"/>
          </a:xfrm>
          <a:prstGeom prst="rect">
            <a:avLst/>
          </a:prstGeom>
          <a:solidFill>
            <a:srgbClr val="05FF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43556" y="4221088"/>
            <a:ext cx="2088232" cy="914400"/>
          </a:xfrm>
          <a:prstGeom prst="rect">
            <a:avLst/>
          </a:prstGeom>
          <a:solidFill>
            <a:srgbClr val="0FC6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43556" y="5529024"/>
            <a:ext cx="2088232" cy="914400"/>
          </a:xfrm>
          <a:prstGeom prst="rect">
            <a:avLst/>
          </a:prstGeom>
          <a:solidFill>
            <a:srgbClr val="B07B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131840" y="1785936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Правила поведения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31840" y="615544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Дорожная математика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1841" y="2858819"/>
            <a:ext cx="5173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Дорожные знаки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1840" y="4261911"/>
            <a:ext cx="5492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Перекресток подсказок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31841" y="5529024"/>
            <a:ext cx="3942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 дорогам сказок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52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3808" y="5949280"/>
            <a:ext cx="3384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Подземный переход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20688"/>
            <a:ext cx="4781702" cy="479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8388424" y="6165304"/>
            <a:ext cx="61836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53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5FF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38044"/>
            <a:ext cx="4507831" cy="584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436096" y="2079432"/>
            <a:ext cx="31683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Что за знак такой весит?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Стоп –машинам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Он велит.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Пешеход – идите смело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 полоскам</a:t>
            </a:r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8388424" y="6165304"/>
            <a:ext cx="61836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65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0842e428112139af34956e83785132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32653"/>
            <a:ext cx="5276706" cy="581790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50111" y="6240067"/>
            <a:ext cx="7135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Пешеходный переход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8388424" y="6165304"/>
            <a:ext cx="61836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62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5FF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7" r="54314" b="5398"/>
          <a:stretch/>
        </p:blipFill>
        <p:spPr>
          <a:xfrm>
            <a:off x="248264" y="273452"/>
            <a:ext cx="4683776" cy="63110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32040" y="2551837"/>
            <a:ext cx="38884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Вот большой зеленый сквер,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 напротив - буква Р.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Не простая буква Р,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 в квадрате буква Р.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Неужели возле сквера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 нельзя произносить</a:t>
            </a:r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8388424" y="6165304"/>
            <a:ext cx="61836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50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17" t="28171" r="15145" b="43915"/>
          <a:stretch/>
        </p:blipFill>
        <p:spPr>
          <a:xfrm>
            <a:off x="2555776" y="764704"/>
            <a:ext cx="3657600" cy="46085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55776" y="6093296"/>
            <a:ext cx="3280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Место стоянки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8388424" y="6165304"/>
            <a:ext cx="61836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87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5FF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272728"/>
            <a:ext cx="33843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Едет мальчик Федя </a:t>
            </a:r>
          </a:p>
          <a:p>
            <a:r>
              <a:rPr lang="ru-RU" dirty="0"/>
              <a:t>На велосипеде. </a:t>
            </a:r>
          </a:p>
          <a:p>
            <a:r>
              <a:rPr lang="ru-RU" dirty="0"/>
              <a:t>Отгадайте, отчего же </a:t>
            </a:r>
          </a:p>
          <a:p>
            <a:r>
              <a:rPr lang="ru-RU" dirty="0"/>
              <a:t>Недовольство у прохожих? </a:t>
            </a:r>
          </a:p>
          <a:p>
            <a:r>
              <a:rPr lang="ru-RU" dirty="0"/>
              <a:t>Покажите знак дорожный </a:t>
            </a:r>
          </a:p>
          <a:p>
            <a:r>
              <a:rPr lang="ru-RU" dirty="0"/>
              <a:t>­Где кататься Феде </a:t>
            </a:r>
            <a:r>
              <a:rPr lang="ru-RU" dirty="0" smtClean="0"/>
              <a:t>можно</a:t>
            </a:r>
            <a:r>
              <a:rPr lang="ru-RU" dirty="0"/>
              <a:t>?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058278"/>
            <a:ext cx="5843498" cy="455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8388424" y="6165304"/>
            <a:ext cx="61836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06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48820"/>
            <a:ext cx="4104456" cy="413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752" y="1952056"/>
            <a:ext cx="3824384" cy="3851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7" y="548710"/>
            <a:ext cx="5294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Движение на велосипедах запрещено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73886" y="5837202"/>
            <a:ext cx="28367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Велосипедная дорожка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8388424" y="6165304"/>
            <a:ext cx="61836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2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5FF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476672"/>
            <a:ext cx="49859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Если ты собрался с папой</a:t>
            </a:r>
          </a:p>
          <a:p>
            <a:r>
              <a:rPr lang="ru-RU" sz="2800" dirty="0"/>
              <a:t>В зоопарк или в кино, </a:t>
            </a:r>
          </a:p>
          <a:p>
            <a:r>
              <a:rPr lang="ru-RU" sz="2800" dirty="0"/>
              <a:t>Подружиться с этим знаком </a:t>
            </a:r>
          </a:p>
          <a:p>
            <a:r>
              <a:rPr lang="ru-RU" sz="2800" dirty="0"/>
              <a:t>Вам придется все равно. </a:t>
            </a:r>
          </a:p>
          <a:p>
            <a:r>
              <a:rPr lang="ru-RU" sz="2800" dirty="0"/>
              <a:t>Без него не попадете </a:t>
            </a:r>
          </a:p>
          <a:p>
            <a:r>
              <a:rPr lang="ru-RU" sz="2800" dirty="0"/>
              <a:t>Ни в автобус, ни в трамвай! </a:t>
            </a:r>
          </a:p>
          <a:p>
            <a:r>
              <a:rPr lang="ru-RU" sz="2800" dirty="0"/>
              <a:t>Значит, вы пешком пойдете ... </a:t>
            </a:r>
          </a:p>
          <a:p>
            <a:r>
              <a:rPr lang="ru-RU" sz="2800" dirty="0"/>
              <a:t>Знак дорожный угадай</a:t>
            </a:r>
            <a:r>
              <a:rPr lang="ru-RU" dirty="0"/>
              <a:t>! </a:t>
            </a:r>
          </a:p>
        </p:txBody>
      </p:sp>
      <p:pic>
        <p:nvPicPr>
          <p:cNvPr id="7" name="Picture 8" descr="1317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320409"/>
            <a:ext cx="3756404" cy="403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8388424" y="6165304"/>
            <a:ext cx="61836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39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1" y="5517232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Место остановки автобуса или </a:t>
            </a:r>
            <a:r>
              <a:rPr lang="ru-RU" sz="2800" b="1" dirty="0" smtClean="0"/>
              <a:t>троллейбуса </a:t>
            </a:r>
            <a:endParaRPr lang="ru-RU" sz="2800" b="1" dirty="0"/>
          </a:p>
        </p:txBody>
      </p:sp>
      <p:pic>
        <p:nvPicPr>
          <p:cNvPr id="3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2656"/>
            <a:ext cx="3648447" cy="4864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8388424" y="6165304"/>
            <a:ext cx="61836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49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FC6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39552" y="548680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Слово «автомобиль» в переводе с латинского означает: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А)тележка с колёсами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Б)самодвижущий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В)комфортный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5" descr="MCj0398545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48880"/>
            <a:ext cx="46482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j021295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12776"/>
            <a:ext cx="2287588" cy="143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467544" y="3933056"/>
            <a:ext cx="2667000" cy="1447800"/>
            <a:chOff x="1218" y="1584"/>
            <a:chExt cx="4061" cy="2204"/>
          </a:xfrm>
        </p:grpSpPr>
        <p:grpSp>
          <p:nvGrpSpPr>
            <p:cNvPr id="8" name="Group 10"/>
            <p:cNvGrpSpPr>
              <a:grpSpLocks/>
            </p:cNvGrpSpPr>
            <p:nvPr/>
          </p:nvGrpSpPr>
          <p:grpSpPr bwMode="auto">
            <a:xfrm>
              <a:off x="1218" y="1584"/>
              <a:ext cx="4061" cy="2204"/>
              <a:chOff x="1218" y="1584"/>
              <a:chExt cx="4061" cy="2204"/>
            </a:xfrm>
          </p:grpSpPr>
          <p:sp>
            <p:nvSpPr>
              <p:cNvPr id="11" name="AutoShape 11"/>
              <p:cNvSpPr>
                <a:spLocks noChangeAspect="1" noChangeArrowheads="1" noTextEdit="1"/>
              </p:cNvSpPr>
              <p:nvPr/>
            </p:nvSpPr>
            <p:spPr bwMode="auto">
              <a:xfrm>
                <a:off x="1474" y="1691"/>
                <a:ext cx="3758" cy="20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auto">
              <a:xfrm>
                <a:off x="1218" y="1584"/>
                <a:ext cx="4061" cy="1819"/>
              </a:xfrm>
              <a:custGeom>
                <a:avLst/>
                <a:gdLst>
                  <a:gd name="T0" fmla="*/ 21 w 441"/>
                  <a:gd name="T1" fmla="*/ 98 h 202"/>
                  <a:gd name="T2" fmla="*/ 96 w 441"/>
                  <a:gd name="T3" fmla="*/ 86 h 202"/>
                  <a:gd name="T4" fmla="*/ 137 w 441"/>
                  <a:gd name="T5" fmla="*/ 5 h 202"/>
                  <a:gd name="T6" fmla="*/ 250 w 441"/>
                  <a:gd name="T7" fmla="*/ 5 h 202"/>
                  <a:gd name="T8" fmla="*/ 322 w 441"/>
                  <a:gd name="T9" fmla="*/ 86 h 202"/>
                  <a:gd name="T10" fmla="*/ 421 w 441"/>
                  <a:gd name="T11" fmla="*/ 119 h 202"/>
                  <a:gd name="T12" fmla="*/ 416 w 441"/>
                  <a:gd name="T13" fmla="*/ 202 h 202"/>
                  <a:gd name="T14" fmla="*/ 16 w 441"/>
                  <a:gd name="T15" fmla="*/ 202 h 202"/>
                  <a:gd name="T16" fmla="*/ 21 w 441"/>
                  <a:gd name="T17" fmla="*/ 98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202">
                    <a:moveTo>
                      <a:pt x="21" y="98"/>
                    </a:moveTo>
                    <a:cubicBezTo>
                      <a:pt x="46" y="89"/>
                      <a:pt x="67" y="86"/>
                      <a:pt x="96" y="86"/>
                    </a:cubicBezTo>
                    <a:cubicBezTo>
                      <a:pt x="100" y="55"/>
                      <a:pt x="114" y="27"/>
                      <a:pt x="137" y="5"/>
                    </a:cubicBezTo>
                    <a:cubicBezTo>
                      <a:pt x="175" y="1"/>
                      <a:pt x="212" y="0"/>
                      <a:pt x="250" y="5"/>
                    </a:cubicBezTo>
                    <a:cubicBezTo>
                      <a:pt x="279" y="29"/>
                      <a:pt x="311" y="56"/>
                      <a:pt x="322" y="86"/>
                    </a:cubicBezTo>
                    <a:cubicBezTo>
                      <a:pt x="368" y="92"/>
                      <a:pt x="397" y="107"/>
                      <a:pt x="421" y="119"/>
                    </a:cubicBezTo>
                    <a:cubicBezTo>
                      <a:pt x="441" y="157"/>
                      <a:pt x="436" y="166"/>
                      <a:pt x="416" y="202"/>
                    </a:cubicBezTo>
                    <a:lnTo>
                      <a:pt x="16" y="202"/>
                    </a:lnTo>
                    <a:cubicBezTo>
                      <a:pt x="8" y="168"/>
                      <a:pt x="0" y="129"/>
                      <a:pt x="21" y="98"/>
                    </a:cubicBez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Oval 13"/>
              <p:cNvSpPr>
                <a:spLocks noChangeArrowheads="1"/>
              </p:cNvSpPr>
              <p:nvPr/>
            </p:nvSpPr>
            <p:spPr bwMode="auto">
              <a:xfrm>
                <a:off x="4058" y="3072"/>
                <a:ext cx="717" cy="695"/>
              </a:xfrm>
              <a:prstGeom prst="ellipse">
                <a:avLst/>
              </a:prstGeom>
              <a:solidFill>
                <a:srgbClr val="3B3734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Oval 14"/>
              <p:cNvSpPr>
                <a:spLocks noChangeArrowheads="1"/>
              </p:cNvSpPr>
              <p:nvPr/>
            </p:nvSpPr>
            <p:spPr bwMode="auto">
              <a:xfrm>
                <a:off x="1994" y="3072"/>
                <a:ext cx="717" cy="695"/>
              </a:xfrm>
              <a:prstGeom prst="ellipse">
                <a:avLst/>
              </a:prstGeom>
              <a:solidFill>
                <a:srgbClr val="3B3734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15"/>
              <p:cNvSpPr>
                <a:spLocks noEditPoints="1"/>
              </p:cNvSpPr>
              <p:nvPr/>
            </p:nvSpPr>
            <p:spPr bwMode="auto">
              <a:xfrm>
                <a:off x="2296" y="1728"/>
                <a:ext cx="1813" cy="624"/>
              </a:xfrm>
              <a:custGeom>
                <a:avLst/>
                <a:gdLst>
                  <a:gd name="T0" fmla="*/ 81 w 183"/>
                  <a:gd name="T1" fmla="*/ 68 h 68"/>
                  <a:gd name="T2" fmla="*/ 82 w 183"/>
                  <a:gd name="T3" fmla="*/ 0 h 68"/>
                  <a:gd name="T4" fmla="*/ 28 w 183"/>
                  <a:gd name="T5" fmla="*/ 8 h 68"/>
                  <a:gd name="T6" fmla="*/ 0 w 183"/>
                  <a:gd name="T7" fmla="*/ 68 h 68"/>
                  <a:gd name="T8" fmla="*/ 81 w 183"/>
                  <a:gd name="T9" fmla="*/ 68 h 68"/>
                  <a:gd name="T10" fmla="*/ 98 w 183"/>
                  <a:gd name="T11" fmla="*/ 1 h 68"/>
                  <a:gd name="T12" fmla="*/ 98 w 183"/>
                  <a:gd name="T13" fmla="*/ 68 h 68"/>
                  <a:gd name="T14" fmla="*/ 183 w 183"/>
                  <a:gd name="T15" fmla="*/ 67 h 68"/>
                  <a:gd name="T16" fmla="*/ 123 w 183"/>
                  <a:gd name="T17" fmla="*/ 5 h 68"/>
                  <a:gd name="T18" fmla="*/ 98 w 183"/>
                  <a:gd name="T19" fmla="*/ 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3" h="68">
                    <a:moveTo>
                      <a:pt x="81" y="68"/>
                    </a:moveTo>
                    <a:lnTo>
                      <a:pt x="82" y="0"/>
                    </a:lnTo>
                    <a:cubicBezTo>
                      <a:pt x="51" y="1"/>
                      <a:pt x="42" y="2"/>
                      <a:pt x="28" y="8"/>
                    </a:cubicBezTo>
                    <a:cubicBezTo>
                      <a:pt x="13" y="22"/>
                      <a:pt x="1" y="43"/>
                      <a:pt x="0" y="68"/>
                    </a:cubicBezTo>
                    <a:lnTo>
                      <a:pt x="81" y="68"/>
                    </a:lnTo>
                    <a:close/>
                    <a:moveTo>
                      <a:pt x="98" y="1"/>
                    </a:moveTo>
                    <a:lnTo>
                      <a:pt x="98" y="68"/>
                    </a:lnTo>
                    <a:lnTo>
                      <a:pt x="183" y="67"/>
                    </a:lnTo>
                    <a:cubicBezTo>
                      <a:pt x="169" y="43"/>
                      <a:pt x="149" y="23"/>
                      <a:pt x="123" y="5"/>
                    </a:cubicBezTo>
                    <a:lnTo>
                      <a:pt x="98" y="1"/>
                    </a:lnTo>
                    <a:close/>
                  </a:path>
                </a:pathLst>
              </a:custGeom>
              <a:solidFill>
                <a:srgbClr val="CCFFFF"/>
              </a:solidFill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eeform 16"/>
              <p:cNvSpPr>
                <a:spLocks noEditPoints="1"/>
              </p:cNvSpPr>
              <p:nvPr/>
            </p:nvSpPr>
            <p:spPr bwMode="auto">
              <a:xfrm>
                <a:off x="3356" y="2513"/>
                <a:ext cx="761" cy="687"/>
              </a:xfrm>
              <a:custGeom>
                <a:avLst/>
                <a:gdLst>
                  <a:gd name="T0" fmla="*/ 1 w 87"/>
                  <a:gd name="T1" fmla="*/ 1 h 81"/>
                  <a:gd name="T2" fmla="*/ 2 w 87"/>
                  <a:gd name="T3" fmla="*/ 81 h 81"/>
                  <a:gd name="T4" fmla="*/ 1 w 87"/>
                  <a:gd name="T5" fmla="*/ 81 h 81"/>
                  <a:gd name="T6" fmla="*/ 0 w 87"/>
                  <a:gd name="T7" fmla="*/ 1 h 81"/>
                  <a:gd name="T8" fmla="*/ 1 w 87"/>
                  <a:gd name="T9" fmla="*/ 1 h 81"/>
                  <a:gd name="T10" fmla="*/ 1 w 87"/>
                  <a:gd name="T11" fmla="*/ 81 h 81"/>
                  <a:gd name="T12" fmla="*/ 1 w 87"/>
                  <a:gd name="T13" fmla="*/ 81 h 81"/>
                  <a:gd name="T14" fmla="*/ 1 w 87"/>
                  <a:gd name="T15" fmla="*/ 81 h 81"/>
                  <a:gd name="T16" fmla="*/ 1 w 87"/>
                  <a:gd name="T17" fmla="*/ 81 h 81"/>
                  <a:gd name="T18" fmla="*/ 1 w 87"/>
                  <a:gd name="T19" fmla="*/ 80 h 81"/>
                  <a:gd name="T20" fmla="*/ 86 w 87"/>
                  <a:gd name="T21" fmla="*/ 80 h 81"/>
                  <a:gd name="T22" fmla="*/ 86 w 87"/>
                  <a:gd name="T23" fmla="*/ 81 h 81"/>
                  <a:gd name="T24" fmla="*/ 1 w 87"/>
                  <a:gd name="T25" fmla="*/ 81 h 81"/>
                  <a:gd name="T26" fmla="*/ 1 w 87"/>
                  <a:gd name="T27" fmla="*/ 80 h 81"/>
                  <a:gd name="T28" fmla="*/ 87 w 87"/>
                  <a:gd name="T29" fmla="*/ 81 h 81"/>
                  <a:gd name="T30" fmla="*/ 87 w 87"/>
                  <a:gd name="T31" fmla="*/ 81 h 81"/>
                  <a:gd name="T32" fmla="*/ 86 w 87"/>
                  <a:gd name="T33" fmla="*/ 81 h 81"/>
                  <a:gd name="T34" fmla="*/ 86 w 87"/>
                  <a:gd name="T35" fmla="*/ 81 h 81"/>
                  <a:gd name="T36" fmla="*/ 87 w 87"/>
                  <a:gd name="T37" fmla="*/ 81 h 81"/>
                  <a:gd name="T38" fmla="*/ 86 w 87"/>
                  <a:gd name="T39" fmla="*/ 81 h 81"/>
                  <a:gd name="T40" fmla="*/ 86 w 87"/>
                  <a:gd name="T41" fmla="*/ 1 h 81"/>
                  <a:gd name="T42" fmla="*/ 87 w 87"/>
                  <a:gd name="T43" fmla="*/ 1 h 81"/>
                  <a:gd name="T44" fmla="*/ 87 w 87"/>
                  <a:gd name="T45" fmla="*/ 81 h 81"/>
                  <a:gd name="T46" fmla="*/ 86 w 87"/>
                  <a:gd name="T47" fmla="*/ 81 h 81"/>
                  <a:gd name="T48" fmla="*/ 87 w 87"/>
                  <a:gd name="T49" fmla="*/ 1 h 81"/>
                  <a:gd name="T50" fmla="*/ 87 w 87"/>
                  <a:gd name="T51" fmla="*/ 1 h 81"/>
                  <a:gd name="T52" fmla="*/ 87 w 87"/>
                  <a:gd name="T53" fmla="*/ 1 h 81"/>
                  <a:gd name="T54" fmla="*/ 87 w 87"/>
                  <a:gd name="T55" fmla="*/ 1 h 81"/>
                  <a:gd name="T56" fmla="*/ 87 w 87"/>
                  <a:gd name="T57" fmla="*/ 2 h 81"/>
                  <a:gd name="T58" fmla="*/ 1 w 87"/>
                  <a:gd name="T59" fmla="*/ 1 h 81"/>
                  <a:gd name="T60" fmla="*/ 1 w 87"/>
                  <a:gd name="T61" fmla="*/ 0 h 81"/>
                  <a:gd name="T62" fmla="*/ 87 w 87"/>
                  <a:gd name="T63" fmla="*/ 1 h 81"/>
                  <a:gd name="T64" fmla="*/ 87 w 87"/>
                  <a:gd name="T65" fmla="*/ 2 h 81"/>
                  <a:gd name="T66" fmla="*/ 0 w 87"/>
                  <a:gd name="T67" fmla="*/ 1 h 81"/>
                  <a:gd name="T68" fmla="*/ 0 w 87"/>
                  <a:gd name="T69" fmla="*/ 0 h 81"/>
                  <a:gd name="T70" fmla="*/ 1 w 87"/>
                  <a:gd name="T71" fmla="*/ 0 h 81"/>
                  <a:gd name="T72" fmla="*/ 1 w 87"/>
                  <a:gd name="T73" fmla="*/ 1 h 81"/>
                  <a:gd name="T74" fmla="*/ 0 w 87"/>
                  <a:gd name="T75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7" h="81">
                    <a:moveTo>
                      <a:pt x="1" y="1"/>
                    </a:moveTo>
                    <a:lnTo>
                      <a:pt x="2" y="81"/>
                    </a:lnTo>
                    <a:lnTo>
                      <a:pt x="1" y="81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  <a:moveTo>
                      <a:pt x="1" y="81"/>
                    </a:moveTo>
                    <a:lnTo>
                      <a:pt x="1" y="81"/>
                    </a:lnTo>
                    <a:lnTo>
                      <a:pt x="1" y="81"/>
                    </a:lnTo>
                    <a:lnTo>
                      <a:pt x="1" y="81"/>
                    </a:lnTo>
                    <a:close/>
                    <a:moveTo>
                      <a:pt x="1" y="80"/>
                    </a:moveTo>
                    <a:lnTo>
                      <a:pt x="86" y="80"/>
                    </a:lnTo>
                    <a:lnTo>
                      <a:pt x="86" y="81"/>
                    </a:lnTo>
                    <a:lnTo>
                      <a:pt x="1" y="81"/>
                    </a:lnTo>
                    <a:lnTo>
                      <a:pt x="1" y="80"/>
                    </a:lnTo>
                    <a:close/>
                    <a:moveTo>
                      <a:pt x="87" y="81"/>
                    </a:moveTo>
                    <a:lnTo>
                      <a:pt x="87" y="81"/>
                    </a:lnTo>
                    <a:lnTo>
                      <a:pt x="86" y="81"/>
                    </a:lnTo>
                    <a:lnTo>
                      <a:pt x="86" y="81"/>
                    </a:lnTo>
                    <a:lnTo>
                      <a:pt x="87" y="81"/>
                    </a:lnTo>
                    <a:close/>
                    <a:moveTo>
                      <a:pt x="86" y="81"/>
                    </a:moveTo>
                    <a:lnTo>
                      <a:pt x="86" y="1"/>
                    </a:lnTo>
                    <a:lnTo>
                      <a:pt x="87" y="1"/>
                    </a:lnTo>
                    <a:lnTo>
                      <a:pt x="87" y="81"/>
                    </a:lnTo>
                    <a:lnTo>
                      <a:pt x="86" y="81"/>
                    </a:lnTo>
                    <a:close/>
                    <a:moveTo>
                      <a:pt x="87" y="1"/>
                    </a:moveTo>
                    <a:lnTo>
                      <a:pt x="87" y="1"/>
                    </a:lnTo>
                    <a:lnTo>
                      <a:pt x="87" y="1"/>
                    </a:lnTo>
                    <a:lnTo>
                      <a:pt x="87" y="1"/>
                    </a:lnTo>
                    <a:close/>
                    <a:moveTo>
                      <a:pt x="87" y="2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87" y="1"/>
                    </a:lnTo>
                    <a:lnTo>
                      <a:pt x="87" y="2"/>
                    </a:lnTo>
                    <a:close/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421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Freeform 17"/>
              <p:cNvSpPr>
                <a:spLocks noEditPoints="1"/>
              </p:cNvSpPr>
              <p:nvPr/>
            </p:nvSpPr>
            <p:spPr bwMode="auto">
              <a:xfrm>
                <a:off x="2544" y="2522"/>
                <a:ext cx="709" cy="678"/>
              </a:xfrm>
              <a:custGeom>
                <a:avLst/>
                <a:gdLst>
                  <a:gd name="T0" fmla="*/ 80 w 81"/>
                  <a:gd name="T1" fmla="*/ 0 h 80"/>
                  <a:gd name="T2" fmla="*/ 81 w 81"/>
                  <a:gd name="T3" fmla="*/ 80 h 80"/>
                  <a:gd name="T4" fmla="*/ 80 w 81"/>
                  <a:gd name="T5" fmla="*/ 0 h 80"/>
                  <a:gd name="T6" fmla="*/ 81 w 81"/>
                  <a:gd name="T7" fmla="*/ 0 h 80"/>
                  <a:gd name="T8" fmla="*/ 80 w 81"/>
                  <a:gd name="T9" fmla="*/ 1 h 80"/>
                  <a:gd name="T10" fmla="*/ 1 w 81"/>
                  <a:gd name="T11" fmla="*/ 0 h 80"/>
                  <a:gd name="T12" fmla="*/ 80 w 81"/>
                  <a:gd name="T13" fmla="*/ 1 h 80"/>
                  <a:gd name="T14" fmla="*/ 0 w 81"/>
                  <a:gd name="T15" fmla="*/ 0 h 80"/>
                  <a:gd name="T16" fmla="*/ 1 w 81"/>
                  <a:gd name="T17" fmla="*/ 0 h 80"/>
                  <a:gd name="T18" fmla="*/ 1 w 81"/>
                  <a:gd name="T19" fmla="*/ 0 h 80"/>
                  <a:gd name="T20" fmla="*/ 0 w 81"/>
                  <a:gd name="T21" fmla="*/ 48 h 80"/>
                  <a:gd name="T22" fmla="*/ 1 w 81"/>
                  <a:gd name="T23" fmla="*/ 0 h 80"/>
                  <a:gd name="T24" fmla="*/ 0 w 81"/>
                  <a:gd name="T25" fmla="*/ 48 h 80"/>
                  <a:gd name="T26" fmla="*/ 1 w 81"/>
                  <a:gd name="T27" fmla="*/ 48 h 80"/>
                  <a:gd name="T28" fmla="*/ 1 w 81"/>
                  <a:gd name="T29" fmla="*/ 47 h 80"/>
                  <a:gd name="T30" fmla="*/ 1 w 81"/>
                  <a:gd name="T31" fmla="*/ 49 h 80"/>
                  <a:gd name="T32" fmla="*/ 1 w 81"/>
                  <a:gd name="T33" fmla="*/ 47 h 80"/>
                  <a:gd name="T34" fmla="*/ 1 w 81"/>
                  <a:gd name="T35" fmla="*/ 47 h 80"/>
                  <a:gd name="T36" fmla="*/ 1 w 81"/>
                  <a:gd name="T37" fmla="*/ 47 h 80"/>
                  <a:gd name="T38" fmla="*/ 10 w 81"/>
                  <a:gd name="T39" fmla="*/ 49 h 80"/>
                  <a:gd name="T40" fmla="*/ 1 w 81"/>
                  <a:gd name="T41" fmla="*/ 49 h 80"/>
                  <a:gd name="T42" fmla="*/ 10 w 81"/>
                  <a:gd name="T43" fmla="*/ 49 h 80"/>
                  <a:gd name="T44" fmla="*/ 17 w 81"/>
                  <a:gd name="T45" fmla="*/ 52 h 80"/>
                  <a:gd name="T46" fmla="*/ 10 w 81"/>
                  <a:gd name="T47" fmla="*/ 49 h 80"/>
                  <a:gd name="T48" fmla="*/ 48 w 81"/>
                  <a:gd name="T49" fmla="*/ 80 h 80"/>
                  <a:gd name="T50" fmla="*/ 17 w 81"/>
                  <a:gd name="T51" fmla="*/ 52 h 80"/>
                  <a:gd name="T52" fmla="*/ 47 w 81"/>
                  <a:gd name="T53" fmla="*/ 80 h 80"/>
                  <a:gd name="T54" fmla="*/ 47 w 81"/>
                  <a:gd name="T55" fmla="*/ 80 h 80"/>
                  <a:gd name="T56" fmla="*/ 47 w 81"/>
                  <a:gd name="T57" fmla="*/ 79 h 80"/>
                  <a:gd name="T58" fmla="*/ 81 w 81"/>
                  <a:gd name="T59" fmla="*/ 80 h 80"/>
                  <a:gd name="T60" fmla="*/ 47 w 81"/>
                  <a:gd name="T61" fmla="*/ 79 h 80"/>
                  <a:gd name="T62" fmla="*/ 81 w 81"/>
                  <a:gd name="T63" fmla="*/ 80 h 80"/>
                  <a:gd name="T64" fmla="*/ 81 w 81"/>
                  <a:gd name="T65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1" h="80">
                    <a:moveTo>
                      <a:pt x="80" y="80"/>
                    </a:moveTo>
                    <a:lnTo>
                      <a:pt x="80" y="0"/>
                    </a:lnTo>
                    <a:lnTo>
                      <a:pt x="81" y="0"/>
                    </a:lnTo>
                    <a:lnTo>
                      <a:pt x="81" y="80"/>
                    </a:lnTo>
                    <a:lnTo>
                      <a:pt x="80" y="80"/>
                    </a:lnTo>
                    <a:close/>
                    <a:moveTo>
                      <a:pt x="80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80" y="0"/>
                    </a:lnTo>
                    <a:close/>
                    <a:moveTo>
                      <a:pt x="8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80" y="0"/>
                    </a:lnTo>
                    <a:lnTo>
                      <a:pt x="80" y="1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  <a:moveTo>
                      <a:pt x="1" y="0"/>
                    </a:moveTo>
                    <a:lnTo>
                      <a:pt x="1" y="48"/>
                    </a:lnTo>
                    <a:lnTo>
                      <a:pt x="0" y="48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  <a:moveTo>
                      <a:pt x="1" y="49"/>
                    </a:moveTo>
                    <a:lnTo>
                      <a:pt x="0" y="48"/>
                    </a:lnTo>
                    <a:lnTo>
                      <a:pt x="0" y="48"/>
                    </a:lnTo>
                    <a:lnTo>
                      <a:pt x="1" y="48"/>
                    </a:lnTo>
                    <a:lnTo>
                      <a:pt x="1" y="49"/>
                    </a:lnTo>
                    <a:close/>
                    <a:moveTo>
                      <a:pt x="1" y="47"/>
                    </a:moveTo>
                    <a:lnTo>
                      <a:pt x="1" y="47"/>
                    </a:lnTo>
                    <a:lnTo>
                      <a:pt x="1" y="49"/>
                    </a:lnTo>
                    <a:lnTo>
                      <a:pt x="1" y="49"/>
                    </a:lnTo>
                    <a:lnTo>
                      <a:pt x="1" y="47"/>
                    </a:lnTo>
                    <a:close/>
                    <a:moveTo>
                      <a:pt x="1" y="47"/>
                    </a:moveTo>
                    <a:lnTo>
                      <a:pt x="1" y="47"/>
                    </a:lnTo>
                    <a:lnTo>
                      <a:pt x="1" y="48"/>
                    </a:lnTo>
                    <a:lnTo>
                      <a:pt x="1" y="47"/>
                    </a:lnTo>
                    <a:close/>
                    <a:moveTo>
                      <a:pt x="1" y="47"/>
                    </a:moveTo>
                    <a:cubicBezTo>
                      <a:pt x="4" y="48"/>
                      <a:pt x="7" y="48"/>
                      <a:pt x="10" y="49"/>
                    </a:cubicBezTo>
                    <a:lnTo>
                      <a:pt x="9" y="50"/>
                    </a:lnTo>
                    <a:cubicBezTo>
                      <a:pt x="7" y="49"/>
                      <a:pt x="4" y="49"/>
                      <a:pt x="1" y="49"/>
                    </a:cubicBezTo>
                    <a:lnTo>
                      <a:pt x="1" y="47"/>
                    </a:lnTo>
                    <a:close/>
                    <a:moveTo>
                      <a:pt x="10" y="49"/>
                    </a:moveTo>
                    <a:cubicBezTo>
                      <a:pt x="12" y="49"/>
                      <a:pt x="15" y="50"/>
                      <a:pt x="18" y="51"/>
                    </a:cubicBezTo>
                    <a:lnTo>
                      <a:pt x="17" y="52"/>
                    </a:lnTo>
                    <a:cubicBezTo>
                      <a:pt x="15" y="51"/>
                      <a:pt x="12" y="51"/>
                      <a:pt x="9" y="50"/>
                    </a:cubicBezTo>
                    <a:lnTo>
                      <a:pt x="10" y="49"/>
                    </a:lnTo>
                    <a:close/>
                    <a:moveTo>
                      <a:pt x="18" y="51"/>
                    </a:moveTo>
                    <a:cubicBezTo>
                      <a:pt x="31" y="56"/>
                      <a:pt x="42" y="66"/>
                      <a:pt x="48" y="80"/>
                    </a:cubicBezTo>
                    <a:lnTo>
                      <a:pt x="47" y="80"/>
                    </a:lnTo>
                    <a:cubicBezTo>
                      <a:pt x="41" y="66"/>
                      <a:pt x="31" y="57"/>
                      <a:pt x="17" y="52"/>
                    </a:cubicBezTo>
                    <a:lnTo>
                      <a:pt x="18" y="51"/>
                    </a:lnTo>
                    <a:close/>
                    <a:moveTo>
                      <a:pt x="47" y="80"/>
                    </a:moveTo>
                    <a:lnTo>
                      <a:pt x="47" y="80"/>
                    </a:lnTo>
                    <a:lnTo>
                      <a:pt x="47" y="80"/>
                    </a:lnTo>
                    <a:lnTo>
                      <a:pt x="47" y="80"/>
                    </a:lnTo>
                    <a:close/>
                    <a:moveTo>
                      <a:pt x="47" y="79"/>
                    </a:moveTo>
                    <a:lnTo>
                      <a:pt x="81" y="79"/>
                    </a:lnTo>
                    <a:lnTo>
                      <a:pt x="81" y="80"/>
                    </a:lnTo>
                    <a:lnTo>
                      <a:pt x="47" y="80"/>
                    </a:lnTo>
                    <a:lnTo>
                      <a:pt x="47" y="79"/>
                    </a:lnTo>
                    <a:close/>
                    <a:moveTo>
                      <a:pt x="81" y="80"/>
                    </a:moveTo>
                    <a:lnTo>
                      <a:pt x="81" y="80"/>
                    </a:lnTo>
                    <a:lnTo>
                      <a:pt x="81" y="80"/>
                    </a:lnTo>
                    <a:lnTo>
                      <a:pt x="81" y="80"/>
                    </a:lnTo>
                    <a:close/>
                  </a:path>
                </a:pathLst>
              </a:custGeom>
              <a:solidFill>
                <a:srgbClr val="2421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Freeform 18"/>
              <p:cNvSpPr>
                <a:spLocks/>
              </p:cNvSpPr>
              <p:nvPr/>
            </p:nvSpPr>
            <p:spPr bwMode="auto">
              <a:xfrm>
                <a:off x="5034" y="2640"/>
                <a:ext cx="208" cy="336"/>
              </a:xfrm>
              <a:custGeom>
                <a:avLst/>
                <a:gdLst>
                  <a:gd name="T0" fmla="*/ 5 w 10"/>
                  <a:gd name="T1" fmla="*/ 10 h 19"/>
                  <a:gd name="T2" fmla="*/ 0 w 10"/>
                  <a:gd name="T3" fmla="*/ 0 h 19"/>
                  <a:gd name="T4" fmla="*/ 10 w 10"/>
                  <a:gd name="T5" fmla="*/ 13 h 19"/>
                  <a:gd name="T6" fmla="*/ 9 w 10"/>
                  <a:gd name="T7" fmla="*/ 19 h 19"/>
                  <a:gd name="T8" fmla="*/ 5 w 10"/>
                  <a:gd name="T9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9">
                    <a:moveTo>
                      <a:pt x="5" y="10"/>
                    </a:moveTo>
                    <a:lnTo>
                      <a:pt x="0" y="0"/>
                    </a:lnTo>
                    <a:cubicBezTo>
                      <a:pt x="6" y="2"/>
                      <a:pt x="10" y="7"/>
                      <a:pt x="10" y="13"/>
                    </a:cubicBezTo>
                    <a:cubicBezTo>
                      <a:pt x="10" y="15"/>
                      <a:pt x="10" y="17"/>
                      <a:pt x="9" y="19"/>
                    </a:cubicBez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Freeform 19"/>
              <p:cNvSpPr>
                <a:spLocks/>
              </p:cNvSpPr>
              <p:nvPr/>
            </p:nvSpPr>
            <p:spPr bwMode="auto">
              <a:xfrm>
                <a:off x="1344" y="2448"/>
                <a:ext cx="99" cy="192"/>
              </a:xfrm>
              <a:custGeom>
                <a:avLst/>
                <a:gdLst>
                  <a:gd name="T0" fmla="*/ 5 w 10"/>
                  <a:gd name="T1" fmla="*/ 10 h 19"/>
                  <a:gd name="T2" fmla="*/ 10 w 10"/>
                  <a:gd name="T3" fmla="*/ 0 h 19"/>
                  <a:gd name="T4" fmla="*/ 0 w 10"/>
                  <a:gd name="T5" fmla="*/ 13 h 19"/>
                  <a:gd name="T6" fmla="*/ 2 w 10"/>
                  <a:gd name="T7" fmla="*/ 19 h 19"/>
                  <a:gd name="T8" fmla="*/ 5 w 10"/>
                  <a:gd name="T9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9">
                    <a:moveTo>
                      <a:pt x="5" y="10"/>
                    </a:moveTo>
                    <a:lnTo>
                      <a:pt x="10" y="0"/>
                    </a:lnTo>
                    <a:cubicBezTo>
                      <a:pt x="4" y="2"/>
                      <a:pt x="0" y="7"/>
                      <a:pt x="0" y="13"/>
                    </a:cubicBezTo>
                    <a:cubicBezTo>
                      <a:pt x="0" y="15"/>
                      <a:pt x="1" y="17"/>
                      <a:pt x="2" y="19"/>
                    </a:cubicBez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Oval 20"/>
              <p:cNvSpPr>
                <a:spLocks noChangeArrowheads="1"/>
              </p:cNvSpPr>
              <p:nvPr/>
            </p:nvSpPr>
            <p:spPr bwMode="auto">
              <a:xfrm>
                <a:off x="1964" y="2592"/>
                <a:ext cx="114" cy="6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Oval 21"/>
              <p:cNvSpPr>
                <a:spLocks noChangeArrowheads="1"/>
              </p:cNvSpPr>
              <p:nvPr/>
            </p:nvSpPr>
            <p:spPr bwMode="auto">
              <a:xfrm>
                <a:off x="4556" y="2592"/>
                <a:ext cx="123" cy="6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" name="AutoShape 22"/>
            <p:cNvSpPr>
              <a:spLocks noChangeArrowheads="1"/>
            </p:cNvSpPr>
            <p:nvPr/>
          </p:nvSpPr>
          <p:spPr bwMode="auto">
            <a:xfrm>
              <a:off x="2146" y="3216"/>
              <a:ext cx="446" cy="432"/>
            </a:xfrm>
            <a:prstGeom prst="flowChartOr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AutoShape 23"/>
            <p:cNvSpPr>
              <a:spLocks noChangeArrowheads="1"/>
            </p:cNvSpPr>
            <p:nvPr/>
          </p:nvSpPr>
          <p:spPr bwMode="auto">
            <a:xfrm>
              <a:off x="4210" y="3216"/>
              <a:ext cx="446" cy="432"/>
            </a:xfrm>
            <a:prstGeom prst="flowChartOr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572000" y="5567198"/>
            <a:ext cx="30290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Самодвижущийся</a:t>
            </a:r>
            <a:endParaRPr lang="ru-RU" sz="2800" b="1" dirty="0"/>
          </a:p>
        </p:txBody>
      </p:sp>
      <p:pic>
        <p:nvPicPr>
          <p:cNvPr id="22" name="Picture 37" descr="MCj0398553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140968"/>
            <a:ext cx="4724400" cy="240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Стрелка вправо 23">
            <a:hlinkClick r:id="rId5" action="ppaction://hlinksldjump"/>
          </p:cNvPr>
          <p:cNvSpPr/>
          <p:nvPr/>
        </p:nvSpPr>
        <p:spPr>
          <a:xfrm>
            <a:off x="8388424" y="6237312"/>
            <a:ext cx="61836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75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634025"/>
              </p:ext>
            </p:extLst>
          </p:nvPr>
        </p:nvGraphicFramePr>
        <p:xfrm>
          <a:off x="285750" y="285750"/>
          <a:ext cx="8643939" cy="6286499"/>
        </p:xfrm>
        <a:graphic>
          <a:graphicData uri="http://schemas.openxmlformats.org/drawingml/2006/table">
            <a:tbl>
              <a:tblPr/>
              <a:tblGrid>
                <a:gridCol w="1728607"/>
                <a:gridCol w="1728607"/>
                <a:gridCol w="1728607"/>
                <a:gridCol w="1728607"/>
                <a:gridCol w="1729511"/>
              </a:tblGrid>
              <a:tr h="12005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7B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FF7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2714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FF7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7B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714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7B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FF7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2714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7B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FF76"/>
                    </a:solidFill>
                  </a:tcPr>
                </a:tc>
              </a:tr>
              <a:tr h="12714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FF7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7BD7"/>
                    </a:solidFill>
                  </a:tcPr>
                </a:tc>
              </a:tr>
            </a:tbl>
          </a:graphicData>
        </a:graphic>
      </p:graphicFrame>
      <p:sp>
        <p:nvSpPr>
          <p:cNvPr id="8" name="16-конечная звезда 7">
            <a:hlinkClick r:id="rId3" action="ppaction://hlinksldjump"/>
          </p:cNvPr>
          <p:cNvSpPr/>
          <p:nvPr/>
        </p:nvSpPr>
        <p:spPr>
          <a:xfrm>
            <a:off x="7643813" y="428625"/>
            <a:ext cx="914400" cy="914400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/>
              <a:t> 5</a:t>
            </a:r>
            <a:endParaRPr lang="ru-RU" sz="2400" b="1" dirty="0"/>
          </a:p>
        </p:txBody>
      </p:sp>
      <p:sp>
        <p:nvSpPr>
          <p:cNvPr id="10" name="16-конечная звезда 9">
            <a:hlinkClick r:id="rId4" action="ppaction://hlinksldjump"/>
          </p:cNvPr>
          <p:cNvSpPr/>
          <p:nvPr/>
        </p:nvSpPr>
        <p:spPr>
          <a:xfrm>
            <a:off x="7596336" y="1556792"/>
            <a:ext cx="1057275" cy="914400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hlinkClick r:id="rId4" action="ppaction://hlinksldjump"/>
              </a:rPr>
              <a:t>10</a:t>
            </a:r>
            <a:endParaRPr lang="ru-RU" sz="2400" b="1" dirty="0"/>
          </a:p>
        </p:txBody>
      </p:sp>
      <p:sp>
        <p:nvSpPr>
          <p:cNvPr id="11" name="16-конечная звезда 10">
            <a:hlinkClick r:id="rId5" action="ppaction://hlinksldjump"/>
          </p:cNvPr>
          <p:cNvSpPr/>
          <p:nvPr/>
        </p:nvSpPr>
        <p:spPr>
          <a:xfrm>
            <a:off x="6000750" y="1643063"/>
            <a:ext cx="914400" cy="914400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hlinkClick r:id="rId5" action="ppaction://hlinksldjump"/>
              </a:rPr>
              <a:t>9</a:t>
            </a:r>
            <a:endParaRPr lang="ru-RU" sz="2400" b="1" dirty="0"/>
          </a:p>
        </p:txBody>
      </p:sp>
      <p:sp>
        <p:nvSpPr>
          <p:cNvPr id="12" name="16-конечная звезда 11">
            <a:hlinkClick r:id="rId6" action="ppaction://hlinksldjump"/>
          </p:cNvPr>
          <p:cNvSpPr/>
          <p:nvPr/>
        </p:nvSpPr>
        <p:spPr>
          <a:xfrm>
            <a:off x="4214813" y="1643063"/>
            <a:ext cx="914400" cy="914400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/>
              <a:t>8</a:t>
            </a:r>
            <a:endParaRPr lang="ru-RU" sz="2400" b="1" dirty="0"/>
          </a:p>
        </p:txBody>
      </p:sp>
      <p:sp>
        <p:nvSpPr>
          <p:cNvPr id="13" name="16-конечная звезда 12">
            <a:hlinkClick r:id="rId7" action="ppaction://hlinksldjump"/>
          </p:cNvPr>
          <p:cNvSpPr/>
          <p:nvPr/>
        </p:nvSpPr>
        <p:spPr>
          <a:xfrm>
            <a:off x="2428875" y="1643063"/>
            <a:ext cx="914400" cy="914400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hlinkClick r:id="" action="ppaction://noaction"/>
              </a:rPr>
              <a:t>7</a:t>
            </a:r>
            <a:endParaRPr lang="ru-RU" sz="2400" b="1" dirty="0"/>
          </a:p>
        </p:txBody>
      </p:sp>
      <p:sp>
        <p:nvSpPr>
          <p:cNvPr id="14" name="16-конечная звезда 13">
            <a:hlinkClick r:id="rId8" action="ppaction://hlinksldjump"/>
          </p:cNvPr>
          <p:cNvSpPr/>
          <p:nvPr/>
        </p:nvSpPr>
        <p:spPr>
          <a:xfrm>
            <a:off x="714375" y="1643063"/>
            <a:ext cx="914400" cy="914400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15" name="16-конечная звезда 14">
            <a:hlinkClick r:id="rId9" action="ppaction://hlinksldjump"/>
          </p:cNvPr>
          <p:cNvSpPr/>
          <p:nvPr/>
        </p:nvSpPr>
        <p:spPr>
          <a:xfrm>
            <a:off x="642938" y="2928938"/>
            <a:ext cx="985837" cy="914400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hlinkClick r:id="rId9" action="ppaction://hlinksldjump"/>
              </a:rPr>
              <a:t>11</a:t>
            </a:r>
            <a:endParaRPr lang="ru-RU" sz="2400" b="1" dirty="0"/>
          </a:p>
        </p:txBody>
      </p:sp>
      <p:sp>
        <p:nvSpPr>
          <p:cNvPr id="16" name="16-конечная звезда 15">
            <a:hlinkClick r:id="rId10" action="ppaction://hlinksldjump"/>
          </p:cNvPr>
          <p:cNvSpPr/>
          <p:nvPr/>
        </p:nvSpPr>
        <p:spPr>
          <a:xfrm>
            <a:off x="571500" y="4214813"/>
            <a:ext cx="1057275" cy="914400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/>
              <a:t>16</a:t>
            </a:r>
            <a:endParaRPr lang="ru-RU" sz="2400" b="1" dirty="0"/>
          </a:p>
        </p:txBody>
      </p:sp>
      <p:sp>
        <p:nvSpPr>
          <p:cNvPr id="17" name="16-конечная звезда 16">
            <a:hlinkClick r:id="rId11" action="ppaction://hlinksldjump"/>
          </p:cNvPr>
          <p:cNvSpPr/>
          <p:nvPr/>
        </p:nvSpPr>
        <p:spPr>
          <a:xfrm>
            <a:off x="714375" y="5429250"/>
            <a:ext cx="985838" cy="914400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hlinkClick r:id="rId11" action="ppaction://hlinksldjump"/>
              </a:rPr>
              <a:t>21</a:t>
            </a:r>
            <a:endParaRPr lang="ru-RU" sz="2400" b="1" dirty="0"/>
          </a:p>
        </p:txBody>
      </p:sp>
      <p:sp>
        <p:nvSpPr>
          <p:cNvPr id="18" name="16-конечная звезда 17">
            <a:hlinkClick r:id="rId12" action="ppaction://hlinksldjump"/>
          </p:cNvPr>
          <p:cNvSpPr/>
          <p:nvPr/>
        </p:nvSpPr>
        <p:spPr>
          <a:xfrm>
            <a:off x="2428875" y="5500688"/>
            <a:ext cx="985838" cy="914400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/>
              <a:t>22</a:t>
            </a:r>
            <a:endParaRPr lang="ru-RU" sz="2400" b="1" dirty="0"/>
          </a:p>
        </p:txBody>
      </p:sp>
      <p:sp>
        <p:nvSpPr>
          <p:cNvPr id="19" name="16-конечная звезда 18">
            <a:hlinkClick r:id="rId13" action="ppaction://hlinksldjump"/>
          </p:cNvPr>
          <p:cNvSpPr/>
          <p:nvPr/>
        </p:nvSpPr>
        <p:spPr>
          <a:xfrm>
            <a:off x="2357438" y="4214813"/>
            <a:ext cx="985837" cy="914400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hlinkClick r:id="rId13" action="ppaction://hlinksldjump"/>
              </a:rPr>
              <a:t>17</a:t>
            </a:r>
            <a:endParaRPr lang="ru-RU" sz="2400" b="1" dirty="0"/>
          </a:p>
        </p:txBody>
      </p:sp>
      <p:sp>
        <p:nvSpPr>
          <p:cNvPr id="20" name="16-конечная звезда 19">
            <a:hlinkClick r:id="rId14" action="ppaction://hlinksldjump"/>
          </p:cNvPr>
          <p:cNvSpPr/>
          <p:nvPr/>
        </p:nvSpPr>
        <p:spPr>
          <a:xfrm>
            <a:off x="2357438" y="2928938"/>
            <a:ext cx="985837" cy="914400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hlinkClick r:id="rId14" action="ppaction://hlinksldjump"/>
              </a:rPr>
              <a:t>12</a:t>
            </a:r>
            <a:endParaRPr lang="ru-RU" sz="2400" b="1" dirty="0"/>
          </a:p>
        </p:txBody>
      </p:sp>
      <p:sp>
        <p:nvSpPr>
          <p:cNvPr id="21" name="16-конечная звезда 20">
            <a:hlinkClick r:id="rId15" action="ppaction://hlinksldjump"/>
          </p:cNvPr>
          <p:cNvSpPr/>
          <p:nvPr/>
        </p:nvSpPr>
        <p:spPr>
          <a:xfrm>
            <a:off x="4143375" y="2928938"/>
            <a:ext cx="985838" cy="914400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/>
              <a:t>13</a:t>
            </a:r>
            <a:endParaRPr lang="ru-RU" sz="2400" b="1" dirty="0"/>
          </a:p>
        </p:txBody>
      </p:sp>
      <p:sp>
        <p:nvSpPr>
          <p:cNvPr id="22" name="16-конечная звезда 21">
            <a:hlinkClick r:id="rId16" action="ppaction://hlinksldjump"/>
          </p:cNvPr>
          <p:cNvSpPr/>
          <p:nvPr/>
        </p:nvSpPr>
        <p:spPr>
          <a:xfrm>
            <a:off x="4143375" y="4143375"/>
            <a:ext cx="1000125" cy="914400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hlinkClick r:id="rId16" action="ppaction://hlinksldjump"/>
              </a:rPr>
              <a:t>18</a:t>
            </a:r>
            <a:endParaRPr lang="ru-RU" sz="2400" b="1" dirty="0"/>
          </a:p>
        </p:txBody>
      </p:sp>
      <p:sp>
        <p:nvSpPr>
          <p:cNvPr id="23" name="16-конечная звезда 22">
            <a:hlinkClick r:id="rId17" action="ppaction://hlinksldjump"/>
          </p:cNvPr>
          <p:cNvSpPr/>
          <p:nvPr/>
        </p:nvSpPr>
        <p:spPr>
          <a:xfrm>
            <a:off x="4143375" y="5500688"/>
            <a:ext cx="985838" cy="914400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hlinkClick r:id="rId17" action="ppaction://hlinksldjump"/>
              </a:rPr>
              <a:t>23</a:t>
            </a:r>
            <a:endParaRPr lang="ru-RU" sz="2400" b="1" dirty="0"/>
          </a:p>
        </p:txBody>
      </p:sp>
      <p:sp>
        <p:nvSpPr>
          <p:cNvPr id="24" name="16-конечная звезда 23">
            <a:hlinkClick r:id="" action="ppaction://noaction"/>
          </p:cNvPr>
          <p:cNvSpPr/>
          <p:nvPr/>
        </p:nvSpPr>
        <p:spPr>
          <a:xfrm>
            <a:off x="5857875" y="5500688"/>
            <a:ext cx="985838" cy="914400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hlinkClick r:id="rId18" action="ppaction://hlinksldjump"/>
              </a:rPr>
              <a:t>24</a:t>
            </a:r>
            <a:endParaRPr lang="ru-RU" sz="2400" b="1" dirty="0"/>
          </a:p>
        </p:txBody>
      </p:sp>
      <p:sp>
        <p:nvSpPr>
          <p:cNvPr id="25" name="16-конечная звезда 24">
            <a:hlinkClick r:id="rId19" action="ppaction://hlinksldjump"/>
          </p:cNvPr>
          <p:cNvSpPr/>
          <p:nvPr/>
        </p:nvSpPr>
        <p:spPr>
          <a:xfrm>
            <a:off x="5786438" y="4286250"/>
            <a:ext cx="1071562" cy="914400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hlinkClick r:id="rId19" action="ppaction://hlinksldjump"/>
              </a:rPr>
              <a:t>19</a:t>
            </a:r>
            <a:endParaRPr lang="ru-RU" sz="2400" b="1" dirty="0"/>
          </a:p>
        </p:txBody>
      </p:sp>
      <p:sp>
        <p:nvSpPr>
          <p:cNvPr id="26" name="16-конечная звезда 25">
            <a:hlinkClick r:id="rId20" action="ppaction://hlinksldjump"/>
          </p:cNvPr>
          <p:cNvSpPr/>
          <p:nvPr/>
        </p:nvSpPr>
        <p:spPr>
          <a:xfrm>
            <a:off x="5786438" y="2928938"/>
            <a:ext cx="985837" cy="914400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hlinkClick r:id="rId20" action="ppaction://hlinksldjump"/>
              </a:rPr>
              <a:t>14</a:t>
            </a:r>
            <a:endParaRPr lang="ru-RU" sz="2400" b="1" dirty="0"/>
          </a:p>
        </p:txBody>
      </p:sp>
      <p:sp>
        <p:nvSpPr>
          <p:cNvPr id="27" name="16-конечная звезда 26">
            <a:hlinkClick r:id="rId13" action="ppaction://hlinksldjump"/>
          </p:cNvPr>
          <p:cNvSpPr/>
          <p:nvPr/>
        </p:nvSpPr>
        <p:spPr>
          <a:xfrm>
            <a:off x="7643813" y="3000375"/>
            <a:ext cx="985837" cy="914400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hlinkClick r:id="rId21" action="ppaction://hlinksldjump"/>
              </a:rPr>
              <a:t>15</a:t>
            </a:r>
            <a:endParaRPr lang="ru-RU" sz="2400" b="1" dirty="0"/>
          </a:p>
        </p:txBody>
      </p:sp>
      <p:sp>
        <p:nvSpPr>
          <p:cNvPr id="28" name="16-конечная звезда 27">
            <a:hlinkClick r:id="rId22" action="ppaction://hlinksldjump"/>
          </p:cNvPr>
          <p:cNvSpPr/>
          <p:nvPr/>
        </p:nvSpPr>
        <p:spPr>
          <a:xfrm>
            <a:off x="7572375" y="4214813"/>
            <a:ext cx="1000125" cy="914400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hlinkClick r:id="rId22" action="ppaction://hlinksldjump"/>
              </a:rPr>
              <a:t>20</a:t>
            </a:r>
            <a:endParaRPr lang="ru-RU" sz="2400" b="1" dirty="0"/>
          </a:p>
        </p:txBody>
      </p:sp>
      <p:sp>
        <p:nvSpPr>
          <p:cNvPr id="29" name="16-конечная звезда 28">
            <a:hlinkClick r:id="rId23" action="ppaction://hlinksldjump"/>
          </p:cNvPr>
          <p:cNvSpPr/>
          <p:nvPr/>
        </p:nvSpPr>
        <p:spPr>
          <a:xfrm>
            <a:off x="7500938" y="5429250"/>
            <a:ext cx="985837" cy="914400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hlinkClick r:id="rId23" action="ppaction://hlinksldjump"/>
              </a:rPr>
              <a:t>25</a:t>
            </a:r>
            <a:endParaRPr lang="ru-RU" sz="2400" b="1" dirty="0"/>
          </a:p>
        </p:txBody>
      </p:sp>
      <p:sp>
        <p:nvSpPr>
          <p:cNvPr id="30" name="16-конечная звезда 29">
            <a:hlinkClick r:id="rId24" action="ppaction://hlinksldjump"/>
          </p:cNvPr>
          <p:cNvSpPr/>
          <p:nvPr/>
        </p:nvSpPr>
        <p:spPr>
          <a:xfrm>
            <a:off x="5929313" y="428625"/>
            <a:ext cx="914400" cy="914400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31" name="16-конечная звезда 30">
            <a:hlinkClick r:id="rId25" action="ppaction://hlinksldjump"/>
          </p:cNvPr>
          <p:cNvSpPr/>
          <p:nvPr/>
        </p:nvSpPr>
        <p:spPr>
          <a:xfrm>
            <a:off x="4139952" y="404664"/>
            <a:ext cx="914400" cy="914400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hlinkClick r:id="rId25" action="ppaction://hlinksldjump"/>
              </a:rPr>
              <a:t>3</a:t>
            </a:r>
            <a:endParaRPr lang="ru-RU" sz="2400" b="1" dirty="0"/>
          </a:p>
        </p:txBody>
      </p:sp>
      <p:sp>
        <p:nvSpPr>
          <p:cNvPr id="32" name="16-конечная звезда 31">
            <a:hlinkClick r:id="rId26" action="ppaction://hlinksldjump"/>
          </p:cNvPr>
          <p:cNvSpPr/>
          <p:nvPr/>
        </p:nvSpPr>
        <p:spPr>
          <a:xfrm>
            <a:off x="2428875" y="428625"/>
            <a:ext cx="914400" cy="914400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hlinkClick r:id="rId26" action="ppaction://hlinksldjump"/>
              </a:rPr>
              <a:t>2</a:t>
            </a:r>
            <a:endParaRPr lang="ru-RU" sz="2400" b="1" dirty="0"/>
          </a:p>
        </p:txBody>
      </p:sp>
      <p:sp>
        <p:nvSpPr>
          <p:cNvPr id="33" name="16-конечная звезда 32">
            <a:hlinkClick r:id="rId27" action="ppaction://hlinksldjump"/>
          </p:cNvPr>
          <p:cNvSpPr/>
          <p:nvPr/>
        </p:nvSpPr>
        <p:spPr>
          <a:xfrm>
            <a:off x="785813" y="428625"/>
            <a:ext cx="914400" cy="914400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hlinkClick r:id="rId27" action="ppaction://hlinksldjump"/>
              </a:rPr>
              <a:t>1</a:t>
            </a:r>
            <a:endParaRPr lang="ru-RU" sz="2400" b="1" dirty="0"/>
          </a:p>
        </p:txBody>
      </p:sp>
      <p:sp>
        <p:nvSpPr>
          <p:cNvPr id="34" name="Стрелка вправо 33">
            <a:hlinkClick r:id="rId28" action="ppaction://hlinksldjump"/>
          </p:cNvPr>
          <p:cNvSpPr/>
          <p:nvPr/>
        </p:nvSpPr>
        <p:spPr>
          <a:xfrm>
            <a:off x="8523288" y="6373813"/>
            <a:ext cx="620712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04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FC6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55576" y="548680"/>
            <a:ext cx="7704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какой стране был построен двухэтажный автобус: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А) в Дании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Б) в Англии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В) на Кубе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0" descr="MCj0344311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633" y="2567772"/>
            <a:ext cx="4121150" cy="290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0" descr="MCj03443110000[1]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" t="24031" r="-206" b="10497"/>
          <a:stretch/>
        </p:blipFill>
        <p:spPr bwMode="auto">
          <a:xfrm>
            <a:off x="4964633" y="3717032"/>
            <a:ext cx="4121150" cy="190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40156" y="5887630"/>
            <a:ext cx="1740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Англии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7" descr="MCj0398553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584" y="3614155"/>
            <a:ext cx="4132961" cy="210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трелка вправо 10">
            <a:hlinkClick r:id="rId4" action="ppaction://hlinksldjump"/>
          </p:cNvPr>
          <p:cNvSpPr/>
          <p:nvPr/>
        </p:nvSpPr>
        <p:spPr>
          <a:xfrm>
            <a:off x="8244408" y="6237312"/>
            <a:ext cx="61836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7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FC6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36965" y="265872"/>
            <a:ext cx="61206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Слово велосипед в переводе с латинского обозначает: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А)быстроног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Б) догоню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В)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долгоход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94504" y="5759678"/>
            <a:ext cx="1971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Быстроног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" descr="baby5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874184" y="958048"/>
            <a:ext cx="3500509" cy="4630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право 7">
            <a:hlinkClick r:id="rId3" action="ppaction://hlinksldjump"/>
          </p:cNvPr>
          <p:cNvSpPr/>
          <p:nvPr/>
        </p:nvSpPr>
        <p:spPr>
          <a:xfrm>
            <a:off x="8244408" y="6237312"/>
            <a:ext cx="61836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98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FC6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20459" y="330622"/>
            <a:ext cx="76328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Слово «шофер» в переводе с французского обозначает: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А)кучер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Б) пожарник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В)кочегар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imgап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268524"/>
            <a:ext cx="5760358" cy="4320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57565" y="5906938"/>
            <a:ext cx="15007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Кочегар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8244408" y="6237312"/>
            <a:ext cx="61836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73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FC6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620688"/>
            <a:ext cx="71731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«Тротуар» в переводе с французского означает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А) дорожка пешехода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Б) иду рядом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)безопасное место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 descr="1(4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727" y="1772816"/>
            <a:ext cx="37909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43848" y="5903694"/>
            <a:ext cx="3000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Безопасное место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>
            <a:hlinkClick r:id="rId3" action="ppaction://hlinksldjump"/>
          </p:cNvPr>
          <p:cNvSpPr/>
          <p:nvPr/>
        </p:nvSpPr>
        <p:spPr>
          <a:xfrm>
            <a:off x="8244408" y="6237312"/>
            <a:ext cx="61836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24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2551696"/>
            <a:ext cx="42484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ru-RU" sz="2400" b="1" i="1" dirty="0">
                <a:solidFill>
                  <a:srgbClr val="FF0000"/>
                </a:solidFill>
              </a:rPr>
              <a:t>Правильное поведение на дорогах -  показатель культуры человека. </a:t>
            </a:r>
          </a:p>
          <a:p>
            <a:pPr>
              <a:buFontTx/>
              <a:buNone/>
              <a:defRPr/>
            </a:pPr>
            <a:endParaRPr lang="ru-RU" sz="2400" dirty="0">
              <a:solidFill>
                <a:srgbClr val="FF0000"/>
              </a:solidFill>
            </a:endParaRPr>
          </a:p>
          <a:p>
            <a:pPr>
              <a:buFontTx/>
              <a:buNone/>
              <a:defRPr/>
            </a:pPr>
            <a:r>
              <a:rPr lang="ru-RU" sz="2400" b="1" i="1" dirty="0">
                <a:solidFill>
                  <a:srgbClr val="FF0000"/>
                </a:solidFill>
              </a:rPr>
              <a:t>Желаю всем безопасных дорог.</a:t>
            </a:r>
          </a:p>
          <a:p>
            <a:pPr>
              <a:buFontTx/>
              <a:buNone/>
              <a:defRPr/>
            </a:pPr>
            <a:endParaRPr lang="ru-RU" sz="2400" dirty="0">
              <a:solidFill>
                <a:srgbClr val="FF0000"/>
              </a:solidFill>
            </a:endParaRPr>
          </a:p>
          <a:p>
            <a:pPr>
              <a:buFontTx/>
              <a:buNone/>
              <a:defRPr/>
            </a:pPr>
            <a:r>
              <a:rPr lang="ru-RU" sz="2400" b="1" i="1" dirty="0">
                <a:solidFill>
                  <a:srgbClr val="FF0000"/>
                </a:solidFill>
              </a:rPr>
              <a:t> Будьте воспитаны.</a:t>
            </a:r>
          </a:p>
          <a:p>
            <a:pPr>
              <a:buFontTx/>
              <a:buNone/>
              <a:defRPr/>
            </a:pPr>
            <a:r>
              <a:rPr lang="ru-RU" sz="2400" b="1" i="1" dirty="0" smtClean="0">
                <a:solidFill>
                  <a:srgbClr val="FF0000"/>
                </a:solidFill>
              </a:rPr>
              <a:t>До </a:t>
            </a:r>
            <a:r>
              <a:rPr lang="ru-RU" sz="2400" b="1" i="1" dirty="0">
                <a:solidFill>
                  <a:srgbClr val="FF0000"/>
                </a:solidFill>
              </a:rPr>
              <a:t>новых встреч!</a:t>
            </a:r>
          </a:p>
        </p:txBody>
      </p:sp>
      <p:pic>
        <p:nvPicPr>
          <p:cNvPr id="3" name="Picture 2" descr="http://animashky.ru/flist/obludi/28/3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10" y="979498"/>
            <a:ext cx="3929090" cy="5357850"/>
          </a:xfrm>
          <a:prstGeom prst="rect">
            <a:avLst/>
          </a:prstGeom>
          <a:noFill/>
        </p:spPr>
      </p:pic>
      <p:pic>
        <p:nvPicPr>
          <p:cNvPr id="5" name="Picture 40" descr="MCj0398515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780" y="764704"/>
            <a:ext cx="1524000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8244408" y="6237312"/>
            <a:ext cx="61836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52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58808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358553"/>
            <a:ext cx="7848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Задача 1. </a:t>
            </a:r>
          </a:p>
          <a:p>
            <a:r>
              <a:rPr lang="ru-RU" sz="2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Семеро ребят играли в мяч на проезжей части дороги. Двое </a:t>
            </a:r>
            <a:r>
              <a:rPr lang="ru-RU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ушли домой.  </a:t>
            </a:r>
            <a:endParaRPr lang="ru-RU" sz="24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Остальные </a:t>
            </a:r>
            <a:r>
              <a:rPr lang="ru-RU" sz="2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ребята остались играть на дороге. </a:t>
            </a:r>
          </a:p>
          <a:p>
            <a:r>
              <a:rPr lang="ru-RU" sz="2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Сколько ребят поступило правильно? </a:t>
            </a:r>
          </a:p>
        </p:txBody>
      </p:sp>
      <p:pic>
        <p:nvPicPr>
          <p:cNvPr id="4" name="Picture 5" descr="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92896"/>
            <a:ext cx="3623170" cy="350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80012" y="5157192"/>
            <a:ext cx="3924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 </a:t>
            </a:r>
            <a:r>
              <a:rPr lang="ru-RU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Ни одного. </a:t>
            </a:r>
          </a:p>
          <a:p>
            <a:pPr algn="ctr"/>
            <a:r>
              <a:rPr lang="ru-RU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Играть на проезжей </a:t>
            </a:r>
            <a:r>
              <a:rPr lang="ru-RU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части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дороги нельзя. </a:t>
            </a:r>
            <a:r>
              <a:rPr lang="ru-RU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.</a:t>
            </a:r>
            <a:endParaRPr lang="ru-RU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8" name="Picture 9" descr="j028365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164585" y="2996952"/>
            <a:ext cx="1439863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право 8">
            <a:hlinkClick r:id="rId4" action="ppaction://hlinksldjump"/>
          </p:cNvPr>
          <p:cNvSpPr/>
          <p:nvPr/>
        </p:nvSpPr>
        <p:spPr>
          <a:xfrm>
            <a:off x="8316416" y="6237312"/>
            <a:ext cx="61836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78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58808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" t="4028" r="1895" b="-4028"/>
          <a:stretch/>
        </p:blipFill>
        <p:spPr bwMode="auto">
          <a:xfrm>
            <a:off x="1757206" y="2060848"/>
            <a:ext cx="5644395" cy="3505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8728" y="352078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 ад а ч а 3. </a:t>
            </a:r>
          </a:p>
          <a:p>
            <a:r>
              <a:rPr lang="ru-RU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Четыре мальчика поехали кататься на велосипедах по улицам </a:t>
            </a:r>
            <a:r>
              <a:rPr lang="ru-RU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города. Одному из них было 13 лет, остальным - 15. </a:t>
            </a:r>
          </a:p>
          <a:p>
            <a:r>
              <a:rPr lang="ru-RU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Сколько </a:t>
            </a:r>
            <a:r>
              <a:rPr lang="ru-RU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человек поступило правильно?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57206" y="5910495"/>
            <a:ext cx="56443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Трое. </a:t>
            </a:r>
          </a:p>
          <a:p>
            <a:r>
              <a:rPr lang="ru-RU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Ездить по улицам на велосипеде можно с 14 лет. </a:t>
            </a:r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8388424" y="6165304"/>
            <a:ext cx="61836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3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58808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240200" y="260648"/>
            <a:ext cx="6641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автобуса вышли семь человек. Трое из них подошли к пеше­ходному переходу, двое пошли обходить автобус спереди и двое остались на остановке. </a:t>
            </a:r>
          </a:p>
          <a:p>
            <a:r>
              <a:rPr lang="ru-RU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Сколько человек поступило правильно? </a:t>
            </a:r>
          </a:p>
        </p:txBody>
      </p:sp>
      <p:pic>
        <p:nvPicPr>
          <p:cNvPr id="6" name="Picture 5" descr="dou_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488" y="2351301"/>
            <a:ext cx="6037832" cy="3494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5905445"/>
            <a:ext cx="6982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Двое. </a:t>
            </a:r>
          </a:p>
          <a:p>
            <a:r>
              <a:rPr lang="ru-RU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Правильнее всего подождать, пока автобус отъедет от остановки, и только затем переходить дорогу. </a:t>
            </a:r>
          </a:p>
        </p:txBody>
      </p:sp>
      <p:sp>
        <p:nvSpPr>
          <p:cNvPr id="8" name="Стрелка вправо 7">
            <a:hlinkClick r:id="rId3" action="ppaction://hlinksldjump"/>
          </p:cNvPr>
          <p:cNvSpPr/>
          <p:nvPr/>
        </p:nvSpPr>
        <p:spPr>
          <a:xfrm>
            <a:off x="8388424" y="6165304"/>
            <a:ext cx="61836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76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58808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620688"/>
            <a:ext cx="67687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Два </a:t>
            </a:r>
            <a:r>
              <a:rPr lang="ru-RU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мальчика и три девочки вышли из школы. Когда они по­дошли к пешеходному переходу, зеленый сигнал уже начал мигать. Мальчики побежали через дорогу бегом, а девочки остались дожи­даться следующего зеленого сигнала. </a:t>
            </a:r>
          </a:p>
          <a:p>
            <a:r>
              <a:rPr lang="ru-RU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Сколько ребят правил</a:t>
            </a:r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перешло дорогу</a:t>
            </a:r>
            <a:r>
              <a:rPr lang="ru-RU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?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83961"/>
            <a:ext cx="2928938" cy="2928938"/>
          </a:xfrm>
          <a:prstGeom prst="rect">
            <a:avLst/>
          </a:prstGeom>
          <a:noFill/>
          <a:ln w="9360">
            <a:solidFill>
              <a:srgbClr val="FE863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83968" y="4633105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Три девочки</a:t>
            </a:r>
            <a:r>
              <a:rPr lang="ru-RU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Зеленый </a:t>
            </a:r>
            <a:r>
              <a:rPr lang="ru-RU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мигающий сигнал предупреждает, что скоро включится желтый, а затем - красный, поэтому безопаснее всего дождаться следующего зеленого сигнала. </a:t>
            </a:r>
            <a:endParaRPr lang="ru-RU" b="1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Бежать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через доро­гу тоже опасно. </a:t>
            </a:r>
          </a:p>
        </p:txBody>
      </p:sp>
      <p:sp>
        <p:nvSpPr>
          <p:cNvPr id="8" name="Стрелка вправо 7">
            <a:hlinkClick r:id="rId3" action="ppaction://hlinksldjump"/>
          </p:cNvPr>
          <p:cNvSpPr/>
          <p:nvPr/>
        </p:nvSpPr>
        <p:spPr>
          <a:xfrm>
            <a:off x="8388424" y="6165304"/>
            <a:ext cx="61836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09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5314"/>
            <a:ext cx="4509569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7557" y="5786927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Не пересекай проезжую часть </a:t>
            </a:r>
            <a:r>
              <a:rPr lang="ru-RU" sz="2800" b="1" dirty="0" smtClean="0">
                <a:solidFill>
                  <a:srgbClr val="FF0000"/>
                </a:solidFill>
              </a:rPr>
              <a:t>наискось</a:t>
            </a:r>
            <a:r>
              <a:rPr lang="ru-RU" sz="2000" b="1" dirty="0" smtClean="0"/>
              <a:t>!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84170" y="1811432"/>
            <a:ext cx="35713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Соблюдать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совсем не сложно</a:t>
            </a:r>
          </a:p>
          <a:p>
            <a:pPr lvl="0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Правила в пути:</a:t>
            </a:r>
          </a:p>
          <a:p>
            <a:pPr lvl="0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Перекресток осторожно</a:t>
            </a:r>
          </a:p>
          <a:p>
            <a:pPr lvl="0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 переходи.</a:t>
            </a:r>
          </a:p>
          <a:p>
            <a:pPr lvl="0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не по диагонали, </a:t>
            </a:r>
          </a:p>
          <a:p>
            <a:pPr lvl="0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 с людьми, в толпе, </a:t>
            </a:r>
          </a:p>
          <a:p>
            <a:pPr lvl="0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Чтоб водителям сигналить</a:t>
            </a:r>
          </a:p>
          <a:p>
            <a:pPr lvl="0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Не пришлось тебе... </a:t>
            </a:r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8388424" y="6165304"/>
            <a:ext cx="61836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14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50" y="980728"/>
            <a:ext cx="5635386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5805264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Соблюдай правила езды на велосипеде</a:t>
            </a:r>
            <a:r>
              <a:rPr lang="ru-RU" b="1" dirty="0"/>
              <a:t>!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96136" y="1340768"/>
            <a:ext cx="28803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Гордо ехал мальчик Петя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 своем велосипеде,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А потом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лихачить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стал -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Руль руками не держал!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свалился под откос,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Разукрасил лоб и нос...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Чтоб паденья избежать,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Крепко надо руль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держать.</a:t>
            </a:r>
            <a:endParaRPr lang="ru-RU" dirty="0"/>
          </a:p>
        </p:txBody>
      </p:sp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>
            <a:off x="8388424" y="6165304"/>
            <a:ext cx="61836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14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982</TotalTime>
  <Words>901</Words>
  <Application>Microsoft Office PowerPoint</Application>
  <PresentationFormat>Экран (4:3)</PresentationFormat>
  <Paragraphs>213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Патриоты</cp:lastModifiedBy>
  <cp:revision>102</cp:revision>
  <dcterms:created xsi:type="dcterms:W3CDTF">2012-10-12T13:01:58Z</dcterms:created>
  <dcterms:modified xsi:type="dcterms:W3CDTF">2026-03-23T10:36:45Z</dcterms:modified>
</cp:coreProperties>
</file>